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714" r:id="rId1"/>
  </p:sldMasterIdLst>
  <p:notesMasterIdLst>
    <p:notesMasterId r:id="rId28"/>
  </p:notesMasterIdLst>
  <p:handoutMasterIdLst>
    <p:handoutMasterId r:id="rId29"/>
  </p:handoutMasterIdLst>
  <p:sldIdLst>
    <p:sldId id="1200" r:id="rId2"/>
    <p:sldId id="1230" r:id="rId3"/>
    <p:sldId id="1232" r:id="rId4"/>
    <p:sldId id="1248" r:id="rId5"/>
    <p:sldId id="1247" r:id="rId6"/>
    <p:sldId id="1249" r:id="rId7"/>
    <p:sldId id="1233" r:id="rId8"/>
    <p:sldId id="1250" r:id="rId9"/>
    <p:sldId id="1234" r:id="rId10"/>
    <p:sldId id="1243" r:id="rId11"/>
    <p:sldId id="1236" r:id="rId12"/>
    <p:sldId id="1252" r:id="rId13"/>
    <p:sldId id="1237" r:id="rId14"/>
    <p:sldId id="1238" r:id="rId15"/>
    <p:sldId id="1242" r:id="rId16"/>
    <p:sldId id="1253" r:id="rId17"/>
    <p:sldId id="1254" r:id="rId18"/>
    <p:sldId id="1255" r:id="rId19"/>
    <p:sldId id="1256" r:id="rId20"/>
    <p:sldId id="1244" r:id="rId21"/>
    <p:sldId id="1246" r:id="rId22"/>
    <p:sldId id="1245" r:id="rId23"/>
    <p:sldId id="1239" r:id="rId24"/>
    <p:sldId id="1251" r:id="rId25"/>
    <p:sldId id="1240" r:id="rId26"/>
    <p:sldId id="1220" r:id="rId27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itchFamily="34" charset="0"/>
        <a:ea typeface="MS Gothic" pitchFamily="49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itchFamily="34" charset="0"/>
        <a:ea typeface="MS Gothic" pitchFamily="49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itchFamily="34" charset="0"/>
        <a:ea typeface="MS Gothic" pitchFamily="49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itchFamily="34" charset="0"/>
        <a:ea typeface="MS Gothic" pitchFamily="49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itchFamily="34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pitchFamily="34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pitchFamily="34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pitchFamily="34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pitchFamily="34" charset="0"/>
        <a:ea typeface="MS Gothic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B010B"/>
    <a:srgbClr val="990033"/>
    <a:srgbClr val="33CCFF"/>
    <a:srgbClr val="FF3300"/>
    <a:srgbClr val="FB6B79"/>
    <a:srgbClr val="66CCFF"/>
    <a:srgbClr val="99FF33"/>
    <a:srgbClr val="B3E6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5" autoAdjust="0"/>
    <p:restoredTop sz="93525" autoAdjust="0"/>
  </p:normalViewPr>
  <p:slideViewPr>
    <p:cSldViewPr snapToGrid="0">
      <p:cViewPr varScale="1">
        <p:scale>
          <a:sx n="59" d="100"/>
          <a:sy n="59" d="100"/>
        </p:scale>
        <p:origin x="142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232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534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8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19199"/>
            <a:ext cx="3027466" cy="46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8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534" y="8819199"/>
            <a:ext cx="3027466" cy="46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8D4BC1-B520-46F4-AEDB-D78AEA9CA6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260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5953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52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133" y="4410392"/>
            <a:ext cx="5586735" cy="4177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5953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A9F0BB8-2F03-4F9F-80AE-BDAF18C306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425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1pPr>
            <a:lvl2pPr marL="741167" indent="-285064" eaLnBrk="0" hangingPunct="0">
              <a:defRPr sz="1700"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2pPr>
            <a:lvl3pPr marL="1140257" indent="-228051" eaLnBrk="0" hangingPunct="0">
              <a:defRPr sz="1700"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3pPr>
            <a:lvl4pPr marL="1596360" indent="-228051" eaLnBrk="0" hangingPunct="0">
              <a:defRPr sz="1700"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4pPr>
            <a:lvl5pPr marL="2052462" indent="-228051" eaLnBrk="0" hangingPunct="0">
              <a:defRPr sz="1700"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5pPr>
            <a:lvl6pPr marL="2508565" indent="-228051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6pPr>
            <a:lvl7pPr marL="2964668" indent="-228051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7pPr>
            <a:lvl8pPr marL="3420770" indent="-228051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8pPr>
            <a:lvl9pPr marL="3876873" indent="-228051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eaLnBrk="1" hangingPunct="1"/>
            <a:fld id="{08C284A4-1012-4D95-BBF8-6233390FE1D5}" type="slidenum">
              <a:rPr lang="en-US" sz="1200"/>
              <a:pPr eaLnBrk="1" hangingPunct="1"/>
              <a:t>1</a:t>
            </a:fld>
            <a:endParaRPr lang="en-US" sz="1200" dirty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7088" cy="3479800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9133" y="4410392"/>
            <a:ext cx="5586735" cy="41757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27A03E-8F80-4759-92E4-20B07A608136}" type="slidenum">
              <a:rPr lang="en-US" smtClean="0">
                <a:latin typeface="Arial" pitchFamily="34" charset="0"/>
                <a:ea typeface="MS Gothic" pitchFamily="49" charset="-128"/>
              </a:rPr>
              <a:pPr/>
              <a:t>10</a:t>
            </a:fld>
            <a:endParaRPr lang="en-US">
              <a:latin typeface="Arial" pitchFamily="34" charset="0"/>
              <a:ea typeface="MS Gothic" pitchFamily="49" charset="-128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z="800" dirty="0">
              <a:latin typeface="Arial" pitchFamily="34" charset="0"/>
              <a:ea typeface="Gulim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27A03E-8F80-4759-92E4-20B07A608136}" type="slidenum">
              <a:rPr lang="en-US" smtClean="0">
                <a:latin typeface="Arial" pitchFamily="34" charset="0"/>
                <a:ea typeface="MS Gothic" pitchFamily="49" charset="-128"/>
              </a:rPr>
              <a:pPr/>
              <a:t>11</a:t>
            </a:fld>
            <a:endParaRPr lang="en-US">
              <a:latin typeface="Arial" pitchFamily="34" charset="0"/>
              <a:ea typeface="MS Gothic" pitchFamily="49" charset="-128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z="800" dirty="0">
              <a:latin typeface="Arial" pitchFamily="34" charset="0"/>
              <a:ea typeface="Gulim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27A03E-8F80-4759-92E4-20B07A608136}" type="slidenum">
              <a:rPr lang="en-US" smtClean="0">
                <a:latin typeface="Arial" pitchFamily="34" charset="0"/>
                <a:ea typeface="MS Gothic" pitchFamily="49" charset="-128"/>
              </a:rPr>
              <a:pPr/>
              <a:t>12</a:t>
            </a:fld>
            <a:endParaRPr lang="en-US">
              <a:latin typeface="Arial" pitchFamily="34" charset="0"/>
              <a:ea typeface="MS Gothic" pitchFamily="49" charset="-128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z="800" dirty="0">
              <a:latin typeface="Arial" pitchFamily="34" charset="0"/>
              <a:ea typeface="Gulim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27A03E-8F80-4759-92E4-20B07A608136}" type="slidenum">
              <a:rPr lang="en-US" smtClean="0">
                <a:latin typeface="Arial" pitchFamily="34" charset="0"/>
                <a:ea typeface="MS Gothic" pitchFamily="49" charset="-128"/>
              </a:rPr>
              <a:pPr/>
              <a:t>13</a:t>
            </a:fld>
            <a:endParaRPr lang="en-US">
              <a:latin typeface="Arial" pitchFamily="34" charset="0"/>
              <a:ea typeface="MS Gothic" pitchFamily="49" charset="-128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z="800" dirty="0">
              <a:latin typeface="Arial" pitchFamily="34" charset="0"/>
              <a:ea typeface="Gulim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27A03E-8F80-4759-92E4-20B07A608136}" type="slidenum">
              <a:rPr lang="en-US" smtClean="0">
                <a:latin typeface="Arial" pitchFamily="34" charset="0"/>
                <a:ea typeface="MS Gothic" pitchFamily="49" charset="-128"/>
              </a:rPr>
              <a:pPr/>
              <a:t>14</a:t>
            </a:fld>
            <a:endParaRPr lang="en-US">
              <a:latin typeface="Arial" pitchFamily="34" charset="0"/>
              <a:ea typeface="MS Gothic" pitchFamily="49" charset="-128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z="800" dirty="0">
              <a:latin typeface="Arial" pitchFamily="34" charset="0"/>
              <a:ea typeface="Gulim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27A03E-8F80-4759-92E4-20B07A608136}" type="slidenum">
              <a:rPr lang="en-US" smtClean="0">
                <a:latin typeface="Arial" pitchFamily="34" charset="0"/>
                <a:ea typeface="MS Gothic" pitchFamily="49" charset="-128"/>
              </a:rPr>
              <a:pPr/>
              <a:t>15</a:t>
            </a:fld>
            <a:endParaRPr lang="en-US">
              <a:latin typeface="Arial" pitchFamily="34" charset="0"/>
              <a:ea typeface="MS Gothic" pitchFamily="49" charset="-128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z="800" dirty="0">
              <a:latin typeface="Arial" pitchFamily="34" charset="0"/>
              <a:ea typeface="Gulim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27A03E-8F80-4759-92E4-20B07A608136}" type="slidenum">
              <a:rPr lang="en-US" smtClean="0">
                <a:latin typeface="Arial" pitchFamily="34" charset="0"/>
                <a:ea typeface="MS Gothic" pitchFamily="49" charset="-128"/>
              </a:rPr>
              <a:pPr/>
              <a:t>16</a:t>
            </a:fld>
            <a:endParaRPr lang="en-US">
              <a:latin typeface="Arial" pitchFamily="34" charset="0"/>
              <a:ea typeface="MS Gothic" pitchFamily="49" charset="-128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z="800" dirty="0">
              <a:latin typeface="Arial" pitchFamily="34" charset="0"/>
              <a:ea typeface="Gulim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27A03E-8F80-4759-92E4-20B07A608136}" type="slidenum">
              <a:rPr lang="en-US" smtClean="0">
                <a:latin typeface="Arial" pitchFamily="34" charset="0"/>
                <a:ea typeface="MS Gothic" pitchFamily="49" charset="-128"/>
              </a:rPr>
              <a:pPr/>
              <a:t>17</a:t>
            </a:fld>
            <a:endParaRPr lang="en-US">
              <a:latin typeface="Arial" pitchFamily="34" charset="0"/>
              <a:ea typeface="MS Gothic" pitchFamily="49" charset="-128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z="800" dirty="0">
              <a:latin typeface="Arial" pitchFamily="34" charset="0"/>
              <a:ea typeface="Gulim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27A03E-8F80-4759-92E4-20B07A608136}" type="slidenum">
              <a:rPr lang="en-US" smtClean="0">
                <a:latin typeface="Arial" pitchFamily="34" charset="0"/>
                <a:ea typeface="MS Gothic" pitchFamily="49" charset="-128"/>
              </a:rPr>
              <a:pPr/>
              <a:t>18</a:t>
            </a:fld>
            <a:endParaRPr lang="en-US">
              <a:latin typeface="Arial" pitchFamily="34" charset="0"/>
              <a:ea typeface="MS Gothic" pitchFamily="49" charset="-128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z="800" dirty="0">
              <a:latin typeface="Arial" pitchFamily="34" charset="0"/>
              <a:ea typeface="Gulim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27A03E-8F80-4759-92E4-20B07A608136}" type="slidenum">
              <a:rPr lang="en-US" smtClean="0">
                <a:latin typeface="Arial" pitchFamily="34" charset="0"/>
                <a:ea typeface="MS Gothic" pitchFamily="49" charset="-128"/>
              </a:rPr>
              <a:pPr/>
              <a:t>19</a:t>
            </a:fld>
            <a:endParaRPr lang="en-US">
              <a:latin typeface="Arial" pitchFamily="34" charset="0"/>
              <a:ea typeface="MS Gothic" pitchFamily="49" charset="-128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z="800" dirty="0">
              <a:latin typeface="Arial" pitchFamily="34" charset="0"/>
              <a:ea typeface="Gulim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1595A2-D672-4AA2-BE9F-6224230C7193}" type="slidenum">
              <a:rPr lang="en-US" smtClean="0">
                <a:latin typeface="Arial" pitchFamily="34" charset="0"/>
                <a:ea typeface="MS Gothic" pitchFamily="49" charset="-128"/>
              </a:rPr>
              <a:pPr/>
              <a:t>2</a:t>
            </a:fld>
            <a:endParaRPr lang="en-US">
              <a:latin typeface="Arial" pitchFamily="34" charset="0"/>
              <a:ea typeface="MS Gothic" pitchFamily="49" charset="-128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z="800">
              <a:latin typeface="Arial" pitchFamily="34" charset="0"/>
              <a:ea typeface="Gulim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27A03E-8F80-4759-92E4-20B07A608136}" type="slidenum">
              <a:rPr lang="en-US" smtClean="0">
                <a:latin typeface="Arial" pitchFamily="34" charset="0"/>
                <a:ea typeface="MS Gothic" pitchFamily="49" charset="-128"/>
              </a:rPr>
              <a:pPr/>
              <a:t>20</a:t>
            </a:fld>
            <a:endParaRPr lang="en-US">
              <a:latin typeface="Arial" pitchFamily="34" charset="0"/>
              <a:ea typeface="MS Gothic" pitchFamily="49" charset="-128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z="800" dirty="0">
              <a:latin typeface="Arial" pitchFamily="34" charset="0"/>
              <a:ea typeface="Gulim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27A03E-8F80-4759-92E4-20B07A608136}" type="slidenum">
              <a:rPr lang="en-US" smtClean="0">
                <a:latin typeface="Arial" pitchFamily="34" charset="0"/>
                <a:ea typeface="MS Gothic" pitchFamily="49" charset="-128"/>
              </a:rPr>
              <a:pPr/>
              <a:t>21</a:t>
            </a:fld>
            <a:endParaRPr lang="en-US">
              <a:latin typeface="Arial" pitchFamily="34" charset="0"/>
              <a:ea typeface="MS Gothic" pitchFamily="49" charset="-128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z="800" dirty="0">
              <a:latin typeface="Arial" pitchFamily="34" charset="0"/>
              <a:ea typeface="Gulim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27A03E-8F80-4759-92E4-20B07A608136}" type="slidenum">
              <a:rPr lang="en-US" smtClean="0">
                <a:latin typeface="Arial" pitchFamily="34" charset="0"/>
                <a:ea typeface="MS Gothic" pitchFamily="49" charset="-128"/>
              </a:rPr>
              <a:pPr/>
              <a:t>22</a:t>
            </a:fld>
            <a:endParaRPr lang="en-US">
              <a:latin typeface="Arial" pitchFamily="34" charset="0"/>
              <a:ea typeface="MS Gothic" pitchFamily="49" charset="-128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z="800" dirty="0">
              <a:latin typeface="Arial" pitchFamily="34" charset="0"/>
              <a:ea typeface="Gulim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27A03E-8F80-4759-92E4-20B07A608136}" type="slidenum">
              <a:rPr lang="en-US" smtClean="0">
                <a:latin typeface="Arial" pitchFamily="34" charset="0"/>
                <a:ea typeface="MS Gothic" pitchFamily="49" charset="-128"/>
              </a:rPr>
              <a:pPr/>
              <a:t>23</a:t>
            </a:fld>
            <a:endParaRPr lang="en-US">
              <a:latin typeface="Arial" pitchFamily="34" charset="0"/>
              <a:ea typeface="MS Gothic" pitchFamily="49" charset="-128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z="800" dirty="0">
              <a:latin typeface="Arial" pitchFamily="34" charset="0"/>
              <a:ea typeface="Gulim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27A03E-8F80-4759-92E4-20B07A608136}" type="slidenum">
              <a:rPr lang="en-US" smtClean="0">
                <a:latin typeface="Arial" pitchFamily="34" charset="0"/>
                <a:ea typeface="MS Gothic" pitchFamily="49" charset="-128"/>
              </a:rPr>
              <a:pPr/>
              <a:t>24</a:t>
            </a:fld>
            <a:endParaRPr lang="en-US">
              <a:latin typeface="Arial" pitchFamily="34" charset="0"/>
              <a:ea typeface="MS Gothic" pitchFamily="49" charset="-128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z="800" dirty="0">
              <a:latin typeface="Arial" pitchFamily="34" charset="0"/>
              <a:ea typeface="Gulim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27A03E-8F80-4759-92E4-20B07A608136}" type="slidenum">
              <a:rPr lang="en-US" smtClean="0">
                <a:latin typeface="Arial" pitchFamily="34" charset="0"/>
                <a:ea typeface="MS Gothic" pitchFamily="49" charset="-128"/>
              </a:rPr>
              <a:pPr/>
              <a:t>25</a:t>
            </a:fld>
            <a:endParaRPr lang="en-US">
              <a:latin typeface="Arial" pitchFamily="34" charset="0"/>
              <a:ea typeface="MS Gothic" pitchFamily="49" charset="-128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z="800" dirty="0">
              <a:latin typeface="Arial" pitchFamily="34" charset="0"/>
              <a:ea typeface="Gulim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1pPr>
            <a:lvl2pPr marL="741167" indent="-285064" eaLnBrk="0" hangingPunct="0">
              <a:defRPr sz="1700"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2pPr>
            <a:lvl3pPr marL="1140257" indent="-228051" eaLnBrk="0" hangingPunct="0">
              <a:defRPr sz="1700"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3pPr>
            <a:lvl4pPr marL="1596360" indent="-228051" eaLnBrk="0" hangingPunct="0">
              <a:defRPr sz="1700"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4pPr>
            <a:lvl5pPr marL="2052462" indent="-228051" eaLnBrk="0" hangingPunct="0">
              <a:defRPr sz="1700"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5pPr>
            <a:lvl6pPr marL="2508565" indent="-228051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6pPr>
            <a:lvl7pPr marL="2964668" indent="-228051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7pPr>
            <a:lvl8pPr marL="3420770" indent="-228051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8pPr>
            <a:lvl9pPr marL="3876873" indent="-228051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eaLnBrk="1" hangingPunct="1"/>
            <a:fld id="{08C284A4-1012-4D95-BBF8-6233390FE1D5}" type="slidenum">
              <a:rPr lang="en-US" sz="1200"/>
              <a:pPr eaLnBrk="1" hangingPunct="1"/>
              <a:t>26</a:t>
            </a:fld>
            <a:endParaRPr lang="en-US" sz="1200" dirty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7088" cy="3479800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9133" y="4410392"/>
            <a:ext cx="5586735" cy="41757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27A03E-8F80-4759-92E4-20B07A608136}" type="slidenum">
              <a:rPr lang="en-US" smtClean="0">
                <a:latin typeface="Arial" pitchFamily="34" charset="0"/>
                <a:ea typeface="MS Gothic" pitchFamily="49" charset="-128"/>
              </a:rPr>
              <a:pPr/>
              <a:t>3</a:t>
            </a:fld>
            <a:endParaRPr lang="en-US">
              <a:latin typeface="Arial" pitchFamily="34" charset="0"/>
              <a:ea typeface="MS Gothic" pitchFamily="49" charset="-128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z="800" dirty="0">
              <a:latin typeface="Arial" pitchFamily="34" charset="0"/>
              <a:ea typeface="Gulim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27A03E-8F80-4759-92E4-20B07A608136}" type="slidenum">
              <a:rPr lang="en-US" smtClean="0">
                <a:latin typeface="Arial" pitchFamily="34" charset="0"/>
                <a:ea typeface="MS Gothic" pitchFamily="49" charset="-128"/>
              </a:rPr>
              <a:pPr/>
              <a:t>4</a:t>
            </a:fld>
            <a:endParaRPr lang="en-US">
              <a:latin typeface="Arial" pitchFamily="34" charset="0"/>
              <a:ea typeface="MS Gothic" pitchFamily="49" charset="-128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z="800" dirty="0">
              <a:latin typeface="Arial" pitchFamily="34" charset="0"/>
              <a:ea typeface="Gulim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27A03E-8F80-4759-92E4-20B07A608136}" type="slidenum">
              <a:rPr lang="en-US" smtClean="0">
                <a:latin typeface="Arial" pitchFamily="34" charset="0"/>
                <a:ea typeface="MS Gothic" pitchFamily="49" charset="-128"/>
              </a:rPr>
              <a:pPr/>
              <a:t>5</a:t>
            </a:fld>
            <a:endParaRPr lang="en-US">
              <a:latin typeface="Arial" pitchFamily="34" charset="0"/>
              <a:ea typeface="MS Gothic" pitchFamily="49" charset="-128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z="800" dirty="0">
              <a:latin typeface="Arial" pitchFamily="34" charset="0"/>
              <a:ea typeface="Gulim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27A03E-8F80-4759-92E4-20B07A608136}" type="slidenum">
              <a:rPr lang="en-US" smtClean="0">
                <a:latin typeface="Arial" pitchFamily="34" charset="0"/>
                <a:ea typeface="MS Gothic" pitchFamily="49" charset="-128"/>
              </a:rPr>
              <a:pPr/>
              <a:t>6</a:t>
            </a:fld>
            <a:endParaRPr lang="en-US">
              <a:latin typeface="Arial" pitchFamily="34" charset="0"/>
              <a:ea typeface="MS Gothic" pitchFamily="49" charset="-128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z="800" dirty="0">
              <a:latin typeface="Arial" pitchFamily="34" charset="0"/>
              <a:ea typeface="Gulim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27A03E-8F80-4759-92E4-20B07A608136}" type="slidenum">
              <a:rPr lang="en-US" smtClean="0">
                <a:latin typeface="Arial" pitchFamily="34" charset="0"/>
                <a:ea typeface="MS Gothic" pitchFamily="49" charset="-128"/>
              </a:rPr>
              <a:pPr/>
              <a:t>7</a:t>
            </a:fld>
            <a:endParaRPr lang="en-US">
              <a:latin typeface="Arial" pitchFamily="34" charset="0"/>
              <a:ea typeface="MS Gothic" pitchFamily="49" charset="-128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z="800" dirty="0">
              <a:latin typeface="Arial" pitchFamily="34" charset="0"/>
              <a:ea typeface="Gulim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27A03E-8F80-4759-92E4-20B07A608136}" type="slidenum">
              <a:rPr lang="en-US" smtClean="0">
                <a:latin typeface="Arial" pitchFamily="34" charset="0"/>
                <a:ea typeface="MS Gothic" pitchFamily="49" charset="-128"/>
              </a:rPr>
              <a:pPr/>
              <a:t>8</a:t>
            </a:fld>
            <a:endParaRPr lang="en-US">
              <a:latin typeface="Arial" pitchFamily="34" charset="0"/>
              <a:ea typeface="MS Gothic" pitchFamily="49" charset="-128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z="800" dirty="0">
              <a:latin typeface="Arial" pitchFamily="34" charset="0"/>
              <a:ea typeface="Gulim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27A03E-8F80-4759-92E4-20B07A608136}" type="slidenum">
              <a:rPr lang="en-US" smtClean="0">
                <a:latin typeface="Arial" pitchFamily="34" charset="0"/>
                <a:ea typeface="MS Gothic" pitchFamily="49" charset="-128"/>
              </a:rPr>
              <a:pPr/>
              <a:t>9</a:t>
            </a:fld>
            <a:endParaRPr lang="en-US">
              <a:latin typeface="Arial" pitchFamily="34" charset="0"/>
              <a:ea typeface="MS Gothic" pitchFamily="49" charset="-128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z="800" dirty="0">
              <a:latin typeface="Arial" pitchFamily="34" charset="0"/>
              <a:ea typeface="Gulim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DF67-B956-4EC1-9507-568A986438A4}" type="datetime1">
              <a:rPr lang="en-US" smtClean="0"/>
              <a:pPr/>
              <a:t>3/14/2023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David Zepeda, University of Minnesota 2010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DAD0551-F71A-4180-A1A1-A05A7BEDBF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4" name="Picture 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934249" cy="57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2" descr="http://seanfahey.org/images/csom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493330" y="0"/>
            <a:ext cx="1650670" cy="693281"/>
          </a:xfrm>
          <a:prstGeom prst="rect">
            <a:avLst/>
          </a:prstGeom>
          <a:solidFill>
            <a:schemeClr val="bg1"/>
          </a:solidFill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9347-1F01-4F4C-B75A-99BF65B06FE6}" type="datetime1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David Zepeda, University of Minnesota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A1B7-EE10-4AC0-B6A2-DAA966D5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25E7-6B0B-406A-AE82-968164C0BB3F}" type="datetime1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David Zepeda, University of Minnesota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0D6B7-195F-4DDE-879E-E935B5105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0176-A1E1-4068-9BB9-9FBEFC461BE2}" type="datetime1">
              <a:rPr lang="en-US" smtClean="0"/>
              <a:pPr/>
              <a:t>3/14/2023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F0D6B7-195F-4DDE-879E-E935B51054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David Zepeda, University of Minnesota 2010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CFB41-A0F4-4ACE-8BEA-6AA28C059A86}" type="datetime1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David Zepeda, University of Minnesota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29543-AEFF-4F2D-A0E7-CDB6FBA269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599AA-6D89-495F-8A71-D225AFCA799B}" type="datetime1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r>
              <a:rPr lang="en-US"/>
              <a:t>© David Zepeda, University of Minnesota 2010</a:t>
            </a: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C341E25-4DFC-4587-9326-C66CB997B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D4F4-70CE-4241-B772-07384635BEDF}" type="datetime1">
              <a:rPr lang="en-US" smtClean="0"/>
              <a:pPr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David Zepeda, University of Minnesota 2010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F4E5-57EB-42D7-ADC2-983453A955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6972-9CC1-48DE-A820-2994E11D6DC2}" type="datetime1">
              <a:rPr lang="en-US" smtClean="0"/>
              <a:pPr/>
              <a:t>3/14/2023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David Zepeda, University of Minnesota 2010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5FF1D-0628-40F5-AA2F-761B3F307C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9472-A50D-4138-A951-330799EC6F38}" type="datetime1">
              <a:rPr lang="en-US" smtClean="0"/>
              <a:pPr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David Zepeda, University of Minnesota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8C21-7B31-40CD-947F-20F398ABA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3811-A435-4EB7-BACC-297AB75B1AFF}" type="datetime1">
              <a:rPr lang="en-US" smtClean="0"/>
              <a:pPr/>
              <a:t>3/14/2023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David Zepeda, University of Minnesota 2010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2647-9188-45FB-BA51-8BD4FA0A1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47AD-AA64-4E7A-ADA7-B6BEF74BEC39}" type="datetime1">
              <a:rPr lang="en-US" smtClean="0"/>
              <a:pPr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David Zepeda, University of Minnesota 2010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D13F9-AFE0-48C1-B234-C336A4C9B5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7BA4-7683-4EF4-8C2B-48F5ED1C0567}" type="datetime1">
              <a:rPr lang="en-US" smtClean="0"/>
              <a:pPr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r>
              <a:rPr lang="en-US"/>
              <a:t>© David Zepeda, University of Minnesota 2010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2D78528-AE8B-4BDD-9FAA-D9385487FA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78631AD-F418-4461-BC6D-24357A17337A}" type="datetime1">
              <a:rPr lang="en-US" smtClean="0"/>
              <a:pPr/>
              <a:t>3/14/2023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© David Zepeda, University of Minnesota 2010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8F0D6B7-195F-4DDE-879E-E935B5105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15" r:id="rId1"/>
    <p:sldLayoutId id="2147485716" r:id="rId2"/>
    <p:sldLayoutId id="2147485717" r:id="rId3"/>
    <p:sldLayoutId id="2147485718" r:id="rId4"/>
    <p:sldLayoutId id="2147485719" r:id="rId5"/>
    <p:sldLayoutId id="2147485720" r:id="rId6"/>
    <p:sldLayoutId id="2147485721" r:id="rId7"/>
    <p:sldLayoutId id="2147485722" r:id="rId8"/>
    <p:sldLayoutId id="2147485723" r:id="rId9"/>
    <p:sldLayoutId id="2147485724" r:id="rId10"/>
    <p:sldLayoutId id="2147485725" r:id="rId11"/>
    <p:sldLayoutId id="2147485653" r:id="rId12"/>
  </p:sldLayoutIdLst>
  <p:transition>
    <p:random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ba.neu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-project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cba.neu.edu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90576" y="1010955"/>
            <a:ext cx="8962848" cy="1665125"/>
          </a:xfr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>
              <a:spcBef>
                <a:spcPts val="3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600" b="1" dirty="0">
                <a:solidFill>
                  <a:schemeClr val="bg1"/>
                </a:solidFill>
              </a:rPr>
              <a:t>Propensity Score Matching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A Primer in </a:t>
            </a:r>
            <a:r>
              <a:rPr lang="en-US" sz="3600" b="1" i="1" dirty="0">
                <a:solidFill>
                  <a:schemeClr val="bg1"/>
                </a:solidFill>
              </a:rPr>
              <a:t>R</a:t>
            </a:r>
            <a:endParaRPr lang="en-GB" sz="3600" b="1" i="1" dirty="0">
              <a:solidFill>
                <a:schemeClr val="bg1"/>
              </a:solidFill>
            </a:endParaRPr>
          </a:p>
        </p:txBody>
      </p:sp>
      <p:sp>
        <p:nvSpPr>
          <p:cNvPr id="13314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700"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700"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700"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700"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700"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700"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700"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700"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700"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eaLnBrk="1" hangingPunct="1"/>
            <a:fld id="{4D998A2C-6DD7-41A7-B687-3CC345862470}" type="slidenum">
              <a:rPr lang="en-US" sz="900">
                <a:solidFill>
                  <a:srgbClr val="FFFFFF"/>
                </a:solidFill>
                <a:latin typeface="Helvetica" pitchFamily="34" charset="0"/>
                <a:ea typeface="Arial Unicode MS" pitchFamily="34" charset="-128"/>
              </a:rPr>
              <a:pPr eaLnBrk="1" hangingPunct="1"/>
              <a:t>1</a:t>
            </a:fld>
            <a:endParaRPr lang="en-US" sz="900" dirty="0">
              <a:solidFill>
                <a:srgbClr val="FFFFFF"/>
              </a:solidFill>
              <a:latin typeface="Helvetica" pitchFamily="34" charset="0"/>
              <a:ea typeface="Arial Unicode MS" pitchFamily="34" charset="-128"/>
            </a:endParaRPr>
          </a:p>
        </p:txBody>
      </p:sp>
      <p:pic>
        <p:nvPicPr>
          <p:cNvPr id="1026" name="Picture 2" descr="D'Amore-McKim School of Business - Northeastern University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52" y="189578"/>
            <a:ext cx="3760678" cy="54864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1" name="TextBox 10"/>
          <p:cNvSpPr txBox="1"/>
          <p:nvPr/>
        </p:nvSpPr>
        <p:spPr>
          <a:xfrm>
            <a:off x="0" y="3240114"/>
            <a:ext cx="9144000" cy="3323987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3200" b="1" dirty="0">
                <a:solidFill>
                  <a:srgbClr val="000000"/>
                </a:solidFill>
              </a:rPr>
              <a:t>David Zepeda</a:t>
            </a:r>
          </a:p>
          <a:p>
            <a:pPr algn="ctr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</a:rPr>
              <a:t>Assistant Professor</a:t>
            </a:r>
          </a:p>
          <a:p>
            <a:pPr algn="ctr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</a:rPr>
              <a:t>Supply Chain &amp; Information Management</a:t>
            </a:r>
          </a:p>
          <a:p>
            <a:pPr algn="ctr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</a:rPr>
              <a:t>d.zepeda@neu.edu</a:t>
            </a:r>
          </a:p>
          <a:p>
            <a:pPr algn="ctr">
              <a:spcBef>
                <a:spcPts val="0"/>
              </a:spcBef>
            </a:pPr>
            <a:endParaRPr lang="en-US" sz="2000" dirty="0">
              <a:solidFill>
                <a:srgbClr val="000000"/>
              </a:solidFill>
            </a:endParaRPr>
          </a:p>
          <a:p>
            <a:pPr algn="ctr">
              <a:spcBef>
                <a:spcPts val="0"/>
              </a:spcBef>
            </a:pPr>
            <a:endParaRPr lang="en-US" sz="2000" dirty="0">
              <a:solidFill>
                <a:srgbClr val="000000"/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z="2000" b="1" dirty="0">
                <a:solidFill>
                  <a:srgbClr val="000000"/>
                </a:solidFill>
              </a:rPr>
              <a:t>Center for Health Policy and Healthcare Research</a:t>
            </a:r>
          </a:p>
          <a:p>
            <a:pPr algn="ctr">
              <a:spcBef>
                <a:spcPts val="0"/>
              </a:spcBef>
            </a:pPr>
            <a:r>
              <a:rPr lang="en-US" sz="2000" b="1" dirty="0">
                <a:solidFill>
                  <a:srgbClr val="000000"/>
                </a:solidFill>
              </a:rPr>
              <a:t>Brown Bag Series</a:t>
            </a:r>
          </a:p>
          <a:p>
            <a:pPr algn="ctr"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</a:rPr>
              <a:t>April 1, 2015</a:t>
            </a:r>
          </a:p>
        </p:txBody>
      </p:sp>
      <p:pic>
        <p:nvPicPr>
          <p:cNvPr id="3" name="Picture 2" descr="Center for Health Policy and Healthcare Researc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064" y="99084"/>
            <a:ext cx="4719477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7253968"/>
      </p:ext>
    </p:extLst>
  </p:cSld>
  <p:clrMapOvr>
    <a:masterClrMapping/>
  </p:clrMapOvr>
  <p:transition spd="slow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8013" cy="1231900"/>
          </a:xfrm>
        </p:spPr>
        <p:txBody>
          <a:bodyPr anchor="ctr"/>
          <a:lstStyle/>
          <a:p>
            <a:pPr eaLnBrk="1" hangingPunct="1"/>
            <a:r>
              <a:rPr lang="en-US" sz="2800" dirty="0">
                <a:solidFill>
                  <a:schemeClr val="tx1"/>
                </a:solidFill>
                <a:latin typeface="Arial" pitchFamily="34" charset="0"/>
              </a:rPr>
              <a:t>Theory</a:t>
            </a:r>
          </a:p>
        </p:txBody>
      </p:sp>
      <p:sp>
        <p:nvSpPr>
          <p:cNvPr id="7" name="Slide Number Placeholder 53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</p:spPr>
        <p:txBody>
          <a:bodyPr>
            <a:normAutofit/>
          </a:bodyPr>
          <a:lstStyle/>
          <a:p>
            <a:fld id="{D5529543-AEFF-4F2D-A0E7-CDB6FBA26962}" type="slidenum">
              <a:rPr lang="en-US" smtClean="0"/>
              <a:pPr/>
              <a:t>10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3"/>
              <p:cNvSpPr txBox="1">
                <a:spLocks noChangeArrowheads="1"/>
              </p:cNvSpPr>
              <p:nvPr/>
            </p:nvSpPr>
            <p:spPr>
              <a:xfrm>
                <a:off x="332522" y="1097922"/>
                <a:ext cx="8715944" cy="5070865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58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86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SzPct val="85000"/>
                  <a:buFont typeface="Wingdings 2"/>
                  <a:buChar char="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229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SzPct val="8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728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SzPct val="80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FontTx/>
                  <a:buChar char="o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4592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Char char="•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468880" indent="-228600" algn="l" rtl="0" eaLnBrk="1" latinLnBrk="0" hangingPunct="1">
                  <a:spcBef>
                    <a:spcPts val="370"/>
                  </a:spcBef>
                  <a:buClr>
                    <a:schemeClr val="accent2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7663" lvl="1" indent="-342900">
                  <a:lnSpc>
                    <a:spcPct val="85000"/>
                  </a:lnSpc>
                  <a:spcBef>
                    <a:spcPts val="600"/>
                  </a:spcBef>
                </a:pPr>
                <a:r>
                  <a:rPr lang="en-US" altLang="ko-KR" dirty="0">
                    <a:latin typeface="Arial" panose="020B0604020202020204" pitchFamily="34" charset="0"/>
                    <a:ea typeface="Gulim" pitchFamily="34" charset="-127"/>
                    <a:cs typeface="Arial" panose="020B0604020202020204" pitchFamily="34" charset="0"/>
                  </a:rPr>
                  <a:t>A propensity score is </a:t>
                </a:r>
                <a:r>
                  <a:rPr lang="en-US" altLang="ko-KR" i="1" dirty="0">
                    <a:latin typeface="Arial" panose="020B0604020202020204" pitchFamily="34" charset="0"/>
                    <a:ea typeface="Gulim" pitchFamily="34" charset="-127"/>
                    <a:cs typeface="Arial" panose="020B0604020202020204" pitchFamily="34" charset="0"/>
                  </a:rPr>
                  <a:t>p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  <a:ea typeface="Gulim" pitchFamily="34" charset="-127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  <a:ea typeface="Gulim" pitchFamily="34" charset="-127"/>
                          </a:rPr>
                          <m:t>𝑋</m:t>
                        </m:r>
                      </m:e>
                    </m:d>
                    <m:r>
                      <a:rPr lang="en-US" altLang="ko-KR" i="1">
                        <a:latin typeface="Cambria Math"/>
                        <a:ea typeface="Gulim" pitchFamily="34" charset="-127"/>
                      </a:rPr>
                      <m:t>=</m:t>
                    </m:r>
                    <m:func>
                      <m:funcPr>
                        <m:ctrlPr>
                          <a:rPr lang="en-US" altLang="ko-KR" i="1">
                            <a:latin typeface="Cambria Math" panose="02040503050406030204" pitchFamily="18" charset="0"/>
                            <a:ea typeface="Gulim" pitchFamily="34" charset="-127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>
                            <a:latin typeface="Cambria Math"/>
                            <a:ea typeface="Gulim" pitchFamily="34" charset="-127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altLang="ko-KR" i="1">
                                <a:latin typeface="Cambria Math" panose="02040503050406030204" pitchFamily="18" charset="0"/>
                                <a:ea typeface="Gulim" pitchFamily="34" charset="-127"/>
                              </a:rPr>
                            </m:ctrlPr>
                          </m:dPr>
                          <m:e>
                            <m:r>
                              <a:rPr lang="en-US" altLang="ko-KR" i="1">
                                <a:latin typeface="Cambria Math"/>
                                <a:ea typeface="Gulim" pitchFamily="34" charset="-127"/>
                              </a:rPr>
                              <m:t>𝑇</m:t>
                            </m:r>
                            <m:r>
                              <a:rPr lang="en-US" altLang="ko-KR" i="1">
                                <a:latin typeface="Cambria Math"/>
                                <a:ea typeface="Gulim" pitchFamily="34" charset="-127"/>
                              </a:rPr>
                              <m:t>=1</m:t>
                            </m:r>
                          </m:e>
                          <m:e>
                            <m:r>
                              <a:rPr lang="en-US" altLang="ko-KR" b="0" i="1" smtClean="0">
                                <a:latin typeface="Cambria Math"/>
                                <a:ea typeface="Gulim" pitchFamily="34" charset="-127"/>
                              </a:rPr>
                              <m:t>𝑋</m:t>
                            </m:r>
                          </m:e>
                        </m:d>
                        <m:r>
                          <a:rPr lang="en-US" altLang="ko-KR" i="1">
                            <a:latin typeface="Cambria Math"/>
                            <a:ea typeface="Gulim" pitchFamily="34" charset="-127"/>
                          </a:rPr>
                          <m:t>=</m:t>
                        </m:r>
                        <m:r>
                          <a:rPr lang="en-US" altLang="ko-KR" i="1">
                            <a:latin typeface="Cambria Math"/>
                            <a:ea typeface="Gulim" pitchFamily="34" charset="-127"/>
                          </a:rPr>
                          <m:t>𝑓</m:t>
                        </m:r>
                        <m:d>
                          <m:dPr>
                            <m:ctrlPr>
                              <a:rPr lang="en-US" altLang="ko-KR" i="1">
                                <a:latin typeface="Cambria Math" panose="02040503050406030204" pitchFamily="18" charset="0"/>
                                <a:ea typeface="Gulim" pitchFamily="34" charset="-127"/>
                              </a:rPr>
                            </m:ctrlPr>
                          </m:dPr>
                          <m:e>
                            <m:r>
                              <a:rPr lang="en-US" altLang="ko-KR" i="1">
                                <a:latin typeface="Cambria Math"/>
                                <a:ea typeface="Gulim" pitchFamily="34" charset="-127"/>
                              </a:rPr>
                              <m:t>𝑏</m:t>
                            </m:r>
                            <m:d>
                              <m:d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  <a:ea typeface="Gulim" pitchFamily="34" charset="-127"/>
                                  </a:rPr>
                                </m:ctrlPr>
                              </m:dPr>
                              <m:e>
                                <m:r>
                                  <a:rPr lang="en-US" altLang="ko-KR" b="0" i="1" smtClean="0">
                                    <a:latin typeface="Cambria Math"/>
                                    <a:ea typeface="Gulim" pitchFamily="34" charset="-127"/>
                                  </a:rPr>
                                  <m:t>𝑋</m:t>
                                </m:r>
                              </m:e>
                            </m:d>
                          </m:e>
                        </m:d>
                      </m:e>
                    </m:func>
                  </m:oMath>
                </a14:m>
                <a:r>
                  <a:rPr lang="en-US" altLang="ko-KR" i="1" dirty="0">
                    <a:latin typeface="Arial" pitchFamily="34" charset="0"/>
                    <a:ea typeface="Gulim" pitchFamily="34" charset="-127"/>
                    <a:cs typeface="Arial" panose="020B0604020202020204" pitchFamily="34" charset="0"/>
                  </a:rPr>
                  <a:t>.</a:t>
                </a:r>
                <a:r>
                  <a:rPr lang="en-US" altLang="ko-KR" dirty="0">
                    <a:latin typeface="Arial" pitchFamily="34" charset="0"/>
                    <a:ea typeface="Gulim" pitchFamily="34" charset="-127"/>
                    <a:cs typeface="Arial" panose="020B0604020202020204" pitchFamily="34" charset="0"/>
                  </a:rPr>
                  <a:t>  </a:t>
                </a:r>
              </a:p>
              <a:p>
                <a:pPr marL="4763" lvl="1" indent="0">
                  <a:lnSpc>
                    <a:spcPct val="85000"/>
                  </a:lnSpc>
                  <a:spcBef>
                    <a:spcPts val="600"/>
                  </a:spcBef>
                  <a:buNone/>
                </a:pPr>
                <a:endParaRPr lang="en-US" altLang="ko-KR" dirty="0">
                  <a:latin typeface="Arial" pitchFamily="34" charset="0"/>
                  <a:ea typeface="Gulim" pitchFamily="34" charset="-127"/>
                  <a:cs typeface="Arial" panose="020B0604020202020204" pitchFamily="34" charset="0"/>
                </a:endParaRPr>
              </a:p>
              <a:p>
                <a:pPr marL="347663" lvl="1" indent="-342900">
                  <a:lnSpc>
                    <a:spcPct val="85000"/>
                  </a:lnSpc>
                  <a:spcBef>
                    <a:spcPts val="600"/>
                  </a:spcBef>
                </a:pPr>
                <a:r>
                  <a:rPr lang="en-US" altLang="ko-KR" dirty="0">
                    <a:latin typeface="Arial" pitchFamily="34" charset="0"/>
                    <a:ea typeface="Gulim" pitchFamily="34" charset="-127"/>
                    <a:cs typeface="Arial" panose="020B0604020202020204" pitchFamily="34" charset="0"/>
                  </a:rPr>
                  <a:t>The true propensity score is a “balancing score” such that if treatment and control groups have identical propensity score distributions then all covariates are balanced between the two groups.  </a:t>
                </a:r>
              </a:p>
              <a:p>
                <a:pPr marL="4763" lvl="1" indent="0">
                  <a:lnSpc>
                    <a:spcPct val="85000"/>
                  </a:lnSpc>
                  <a:spcBef>
                    <a:spcPts val="600"/>
                  </a:spcBef>
                  <a:buNone/>
                </a:pPr>
                <a:endParaRPr lang="en-US" altLang="ko-KR" dirty="0">
                  <a:latin typeface="Arial" pitchFamily="34" charset="0"/>
                  <a:ea typeface="Gulim" pitchFamily="34" charset="-127"/>
                  <a:cs typeface="Arial" panose="020B0604020202020204" pitchFamily="34" charset="0"/>
                </a:endParaRPr>
              </a:p>
              <a:p>
                <a:pPr marL="347663" lvl="1" indent="-342900">
                  <a:lnSpc>
                    <a:spcPct val="85000"/>
                  </a:lnSpc>
                  <a:spcBef>
                    <a:spcPts val="600"/>
                  </a:spcBef>
                </a:pPr>
                <a:r>
                  <a:rPr lang="en-US" altLang="ko-KR" dirty="0">
                    <a:latin typeface="Arial" pitchFamily="34" charset="0"/>
                    <a:ea typeface="Gulim" pitchFamily="34" charset="-127"/>
                    <a:cs typeface="Arial" panose="020B0604020202020204" pitchFamily="34" charset="0"/>
                  </a:rPr>
                  <a:t>Therefore, we can use logistic regression or another approach (i.e., </a:t>
                </a:r>
                <a:r>
                  <a:rPr lang="en-US" altLang="ko-KR" dirty="0" err="1">
                    <a:latin typeface="Arial" pitchFamily="34" charset="0"/>
                    <a:ea typeface="Gulim" pitchFamily="34" charset="-127"/>
                    <a:cs typeface="Arial" panose="020B0604020202020204" pitchFamily="34" charset="0"/>
                  </a:rPr>
                  <a:t>probit</a:t>
                </a:r>
                <a:r>
                  <a:rPr lang="en-US" altLang="ko-KR" dirty="0">
                    <a:latin typeface="Arial" pitchFamily="34" charset="0"/>
                    <a:ea typeface="Gulim" pitchFamily="34" charset="-127"/>
                    <a:cs typeface="Arial" panose="020B0604020202020204" pitchFamily="34" charset="0"/>
                  </a:rPr>
                  <a:t>) to estimate </a:t>
                </a:r>
                <a:r>
                  <a:rPr lang="en-US" altLang="ko-KR" i="1" dirty="0">
                    <a:latin typeface="Arial" pitchFamily="34" charset="0"/>
                    <a:ea typeface="Gulim" pitchFamily="34" charset="-127"/>
                    <a:cs typeface="Arial" panose="020B0604020202020204" pitchFamily="34" charset="0"/>
                  </a:rPr>
                  <a:t>p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  <a:ea typeface="Gulim" pitchFamily="34" charset="-127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  <a:ea typeface="Gulim" pitchFamily="34" charset="-127"/>
                          </a:rPr>
                          <m:t>𝑋</m:t>
                        </m:r>
                      </m:e>
                    </m:d>
                  </m:oMath>
                </a14:m>
                <a:r>
                  <a:rPr lang="en-US" altLang="ko-KR" dirty="0">
                    <a:latin typeface="Arial" pitchFamily="34" charset="0"/>
                    <a:ea typeface="Gulim" pitchFamily="34" charset="-127"/>
                    <a:cs typeface="Arial" panose="020B0604020202020204" pitchFamily="34" charset="0"/>
                  </a:rPr>
                  <a:t> so we can get matched samples!</a:t>
                </a:r>
              </a:p>
              <a:p>
                <a:pPr marL="4763" lvl="1" indent="0">
                  <a:lnSpc>
                    <a:spcPct val="85000"/>
                  </a:lnSpc>
                  <a:spcBef>
                    <a:spcPts val="600"/>
                  </a:spcBef>
                  <a:buNone/>
                </a:pPr>
                <a:endParaRPr lang="en-US" altLang="ko-KR" i="1" dirty="0">
                  <a:latin typeface="Arial" pitchFamily="34" charset="0"/>
                  <a:ea typeface="Gulim" pitchFamily="34" charset="-127"/>
                  <a:cs typeface="Arial" panose="020B0604020202020204" pitchFamily="34" charset="0"/>
                </a:endParaRPr>
              </a:p>
              <a:p>
                <a:pPr marL="347663" lvl="1" indent="-342900" fontAlgn="auto">
                  <a:lnSpc>
                    <a:spcPct val="85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altLang="ko-KR" dirty="0">
                    <a:latin typeface="Arial" pitchFamily="34" charset="0"/>
                    <a:ea typeface="Gulim" pitchFamily="34" charset="-127"/>
                    <a:cs typeface="Arial" panose="020B0604020202020204" pitchFamily="34" charset="0"/>
                  </a:rPr>
                  <a:t>Can now use same parametric analysis on the matched dataset  as would have been used to analyze the original raw dataset prior to propensity score matching.</a:t>
                </a:r>
              </a:p>
            </p:txBody>
          </p:sp>
        </mc:Choice>
        <mc:Fallback xmlns="">
          <p:sp>
            <p:nvSpPr>
              <p:cNvPr id="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22" y="1097922"/>
                <a:ext cx="8715944" cy="5070865"/>
              </a:xfrm>
              <a:prstGeom prst="rect">
                <a:avLst/>
              </a:prstGeom>
              <a:blipFill rotWithShape="1">
                <a:blip r:embed="rId3"/>
                <a:stretch>
                  <a:fillRect l="-490" t="-1563" r="-1889" b="-2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3027968"/>
      </p:ext>
    </p:extLst>
  </p:cSld>
  <p:clrMapOvr>
    <a:masterClrMapping/>
  </p:clrMapOvr>
  <p:transition advTm="47665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436" name="Rectangle 3"/>
              <p:cNvSpPr>
                <a:spLocks noGrp="1" noChangeArrowheads="1"/>
              </p:cNvSpPr>
              <p:nvPr>
                <p:ph sz="quarter" idx="1"/>
              </p:nvPr>
            </p:nvSpPr>
            <p:spPr>
              <a:xfrm>
                <a:off x="466725" y="1081967"/>
                <a:ext cx="8228013" cy="5496253"/>
              </a:xfrm>
            </p:spPr>
            <p:txBody>
              <a:bodyPr>
                <a:noAutofit/>
              </a:bodyPr>
              <a:lstStyle/>
              <a:p>
                <a:pPr marL="342900" indent="-342900">
                  <a:lnSpc>
                    <a:spcPct val="85000"/>
                  </a:lnSpc>
                  <a:spcBef>
                    <a:spcPts val="600"/>
                  </a:spcBef>
                  <a:buClr>
                    <a:schemeClr val="accent2"/>
                  </a:buClr>
                  <a:buFont typeface="+mj-lt"/>
                  <a:buAutoNum type="arabicPeriod"/>
                </a:pPr>
                <a:r>
                  <a:rPr lang="en-US" altLang="ko-KR" sz="2400" dirty="0">
                    <a:latin typeface="Arial" pitchFamily="34" charset="0"/>
                    <a:ea typeface="Gulim" pitchFamily="34" charset="-127"/>
                  </a:rPr>
                  <a:t>Preprocessing via matching</a:t>
                </a:r>
              </a:p>
              <a:p>
                <a:pPr lvl="1">
                  <a:lnSpc>
                    <a:spcPct val="85000"/>
                  </a:lnSpc>
                  <a:spcBef>
                    <a:spcPts val="600"/>
                  </a:spcBef>
                </a:pPr>
                <a:r>
                  <a:rPr lang="en-US" altLang="ko-KR" sz="2000" dirty="0">
                    <a:latin typeface="Arial" pitchFamily="34" charset="0"/>
                    <a:ea typeface="Gulim" pitchFamily="34" charset="-127"/>
                  </a:rPr>
                  <a:t>Distributions of </a:t>
                </a:r>
                <a14:m>
                  <m:oMath xmlns:m="http://schemas.openxmlformats.org/officeDocument/2006/math">
                    <m:r>
                      <a:rPr lang="en-US" altLang="ko-KR" sz="2000" i="1" smtClean="0">
                        <a:latin typeface="Cambria Math"/>
                        <a:ea typeface="Gulim" pitchFamily="34" charset="-127"/>
                      </a:rPr>
                      <m:t>𝑋</m:t>
                    </m:r>
                    <m:r>
                      <a:rPr lang="en-US" altLang="ko-KR" sz="2000" i="1">
                        <a:latin typeface="Cambria Math"/>
                        <a:ea typeface="Gulim" pitchFamily="34" charset="-127"/>
                      </a:rPr>
                      <m:t> </m:t>
                    </m:r>
                  </m:oMath>
                </a14:m>
                <a:r>
                  <a:rPr lang="en-US" altLang="ko-KR" sz="2000" dirty="0">
                    <a:latin typeface="Arial" pitchFamily="34" charset="0"/>
                    <a:ea typeface="Gulim" pitchFamily="34" charset="-127"/>
                  </a:rPr>
                  <a:t>be matched as closely as possible (i.e., balance)</a:t>
                </a:r>
              </a:p>
              <a:p>
                <a:pPr lvl="1">
                  <a:lnSpc>
                    <a:spcPct val="85000"/>
                  </a:lnSpc>
                  <a:spcBef>
                    <a:spcPts val="600"/>
                  </a:spcBef>
                </a:pPr>
                <a:r>
                  <a:rPr lang="en-US" altLang="ko-KR" sz="2000" dirty="0">
                    <a:latin typeface="Arial" pitchFamily="34" charset="0"/>
                    <a:ea typeface="Gulim" pitchFamily="34" charset="-127"/>
                  </a:rPr>
                  <a:t>Relationship between </a:t>
                </a:r>
                <a:r>
                  <a:rPr lang="en-US" altLang="ko-KR" sz="2000" i="1" dirty="0">
                    <a:latin typeface="Arial" pitchFamily="34" charset="0"/>
                    <a:ea typeface="Gulim" pitchFamily="34" charset="-127"/>
                  </a:rPr>
                  <a:t>T</a:t>
                </a:r>
                <a:r>
                  <a:rPr lang="en-US" altLang="ko-KR" sz="2000" dirty="0">
                    <a:latin typeface="Arial" pitchFamily="34" charset="0"/>
                    <a:ea typeface="Gulim" pitchFamily="34" charset="-127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ko-KR" sz="2000" i="1" smtClean="0">
                        <a:latin typeface="Cambria Math"/>
                        <a:ea typeface="Gulim" pitchFamily="34" charset="-127"/>
                      </a:rPr>
                      <m:t>𝑋</m:t>
                    </m:r>
                  </m:oMath>
                </a14:m>
                <a:r>
                  <a:rPr lang="en-US" altLang="ko-KR" sz="2000" dirty="0">
                    <a:latin typeface="Arial" pitchFamily="34" charset="0"/>
                    <a:ea typeface="Gulim" pitchFamily="34" charset="-127"/>
                  </a:rPr>
                  <a:t> is eliminated</a:t>
                </a:r>
              </a:p>
              <a:p>
                <a:pPr lvl="1">
                  <a:lnSpc>
                    <a:spcPct val="85000"/>
                  </a:lnSpc>
                  <a:spcBef>
                    <a:spcPts val="600"/>
                  </a:spcBef>
                </a:pPr>
                <a:r>
                  <a:rPr lang="en-US" altLang="ko-KR" sz="2000" dirty="0">
                    <a:latin typeface="Arial" pitchFamily="34" charset="0"/>
                    <a:ea typeface="Gulim" pitchFamily="34" charset="-127"/>
                  </a:rPr>
                  <a:t>Do not introduce bias</a:t>
                </a:r>
              </a:p>
              <a:p>
                <a:pPr lvl="1">
                  <a:lnSpc>
                    <a:spcPct val="85000"/>
                  </a:lnSpc>
                  <a:spcBef>
                    <a:spcPts val="600"/>
                  </a:spcBef>
                </a:pPr>
                <a:r>
                  <a:rPr lang="en-US" altLang="ko-KR" sz="2000" dirty="0">
                    <a:latin typeface="Arial" pitchFamily="34" charset="0"/>
                    <a:ea typeface="Gulim" pitchFamily="34" charset="-127"/>
                  </a:rPr>
                  <a:t>Do no increase inefficiency too much</a:t>
                </a:r>
              </a:p>
              <a:p>
                <a:pPr lvl="1">
                  <a:lnSpc>
                    <a:spcPct val="85000"/>
                  </a:lnSpc>
                  <a:spcBef>
                    <a:spcPts val="600"/>
                  </a:spcBef>
                </a:pPr>
                <a:r>
                  <a:rPr lang="en-US" altLang="ko-KR" sz="2000" dirty="0">
                    <a:latin typeface="Arial" pitchFamily="34" charset="0"/>
                    <a:ea typeface="Gulim" pitchFamily="34" charset="-127"/>
                  </a:rPr>
                  <a:t>Create a dataset closer to an experiment</a:t>
                </a:r>
              </a:p>
              <a:p>
                <a:pPr>
                  <a:lnSpc>
                    <a:spcPct val="85000"/>
                  </a:lnSpc>
                  <a:spcBef>
                    <a:spcPts val="600"/>
                  </a:spcBef>
                  <a:buClr>
                    <a:schemeClr val="accent2"/>
                  </a:buClr>
                </a:pPr>
                <a:endParaRPr lang="en-US" altLang="ko-KR" sz="2400" dirty="0">
                  <a:latin typeface="Arial" pitchFamily="34" charset="0"/>
                  <a:ea typeface="Gulim" pitchFamily="34" charset="-127"/>
                </a:endParaRPr>
              </a:p>
              <a:p>
                <a:pPr marL="457200" indent="-457200">
                  <a:lnSpc>
                    <a:spcPct val="85000"/>
                  </a:lnSpc>
                  <a:spcBef>
                    <a:spcPts val="600"/>
                  </a:spcBef>
                  <a:buClr>
                    <a:schemeClr val="accent2"/>
                  </a:buClr>
                  <a:buFont typeface="+mj-lt"/>
                  <a:buAutoNum type="arabicPeriod" startAt="2"/>
                </a:pPr>
                <a:r>
                  <a:rPr lang="en-US" altLang="ko-KR" sz="2400" dirty="0">
                    <a:latin typeface="Arial" pitchFamily="34" charset="0"/>
                    <a:ea typeface="Gulim" pitchFamily="34" charset="-127"/>
                  </a:rPr>
                  <a:t>Parametric analysis after matching </a:t>
                </a:r>
              </a:p>
              <a:p>
                <a:pPr lvl="1">
                  <a:lnSpc>
                    <a:spcPct val="85000"/>
                  </a:lnSpc>
                  <a:spcBef>
                    <a:spcPts val="600"/>
                  </a:spcBef>
                </a:pPr>
                <a:r>
                  <a:rPr lang="en-US" altLang="ko-KR" sz="2000" dirty="0">
                    <a:latin typeface="Arial" pitchFamily="34" charset="0"/>
                    <a:ea typeface="Gulim" pitchFamily="34" charset="-127"/>
                  </a:rPr>
                  <a:t>Holding covariates constant</a:t>
                </a:r>
              </a:p>
              <a:p>
                <a:pPr lvl="1">
                  <a:lnSpc>
                    <a:spcPct val="85000"/>
                  </a:lnSpc>
                  <a:spcBef>
                    <a:spcPts val="600"/>
                  </a:spcBef>
                </a:pPr>
                <a:r>
                  <a:rPr lang="en-US" altLang="ko-KR" sz="2000" dirty="0">
                    <a:latin typeface="Arial" pitchFamily="34" charset="0"/>
                    <a:ea typeface="Gulim" pitchFamily="34" charset="-127"/>
                  </a:rPr>
                  <a:t>Increase robustness</a:t>
                </a:r>
              </a:p>
              <a:p>
                <a:pPr lvl="1">
                  <a:lnSpc>
                    <a:spcPct val="85000"/>
                  </a:lnSpc>
                  <a:spcBef>
                    <a:spcPts val="600"/>
                  </a:spcBef>
                </a:pPr>
                <a:r>
                  <a:rPr lang="en-US" altLang="ko-KR" sz="2000" dirty="0">
                    <a:latin typeface="Arial" pitchFamily="34" charset="0"/>
                    <a:ea typeface="Gulim" pitchFamily="34" charset="-127"/>
                  </a:rPr>
                  <a:t>Less sensitive to modeling assumptions</a:t>
                </a:r>
              </a:p>
              <a:p>
                <a:pPr lvl="1">
                  <a:lnSpc>
                    <a:spcPct val="85000"/>
                  </a:lnSpc>
                  <a:spcBef>
                    <a:spcPts val="600"/>
                  </a:spcBef>
                </a:pPr>
                <a:r>
                  <a:rPr lang="en-US" altLang="ko-KR" sz="2000" dirty="0">
                    <a:latin typeface="Arial" pitchFamily="34" charset="0"/>
                    <a:ea typeface="Gulim" pitchFamily="34" charset="-127"/>
                  </a:rPr>
                  <a:t>A variety of treatment effects can be analyzed (i.e., ATE)</a:t>
                </a:r>
              </a:p>
            </p:txBody>
          </p:sp>
        </mc:Choice>
        <mc:Fallback xmlns="">
          <p:sp>
            <p:nvSpPr>
              <p:cNvPr id="1843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66725" y="1081967"/>
                <a:ext cx="8228013" cy="5496253"/>
              </a:xfrm>
              <a:blipFill rotWithShape="1">
                <a:blip r:embed="rId3"/>
                <a:stretch>
                  <a:fillRect l="-667" t="-1774" r="-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8013" cy="1231900"/>
          </a:xfrm>
        </p:spPr>
        <p:txBody>
          <a:bodyPr anchor="ctr"/>
          <a:lstStyle/>
          <a:p>
            <a:pPr eaLnBrk="1" hangingPunct="1"/>
            <a:r>
              <a:rPr lang="en-US" sz="2800" dirty="0">
                <a:solidFill>
                  <a:schemeClr val="tx1"/>
                </a:solidFill>
                <a:latin typeface="Arial" pitchFamily="34" charset="0"/>
              </a:rPr>
              <a:t>Two-Step Approach</a:t>
            </a:r>
            <a:endParaRPr lang="en-US" sz="2800" i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7" name="Slide Number Placeholder 53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</p:spPr>
        <p:txBody>
          <a:bodyPr>
            <a:normAutofit/>
          </a:bodyPr>
          <a:lstStyle/>
          <a:p>
            <a:fld id="{D5529543-AEFF-4F2D-A0E7-CDB6FBA2696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96875"/>
      </p:ext>
    </p:extLst>
  </p:cSld>
  <p:clrMapOvr>
    <a:masterClrMapping/>
  </p:clrMapOvr>
  <p:transition advTm="47665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4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4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6725" y="1081967"/>
            <a:ext cx="8228013" cy="5496253"/>
          </a:xfrm>
        </p:spPr>
        <p:txBody>
          <a:bodyPr>
            <a:noAutofit/>
          </a:bodyPr>
          <a:lstStyle/>
          <a:p>
            <a:pPr>
              <a:buClr>
                <a:srgbClr val="6B010B"/>
              </a:buCl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language and environment for statistical computing and graphics 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Provides a wide variety of statistical and graphical techniques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Is highly extensible 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Provides an Open Source route to participation 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Great care has been taken over the defaults for the minor design choices in graphics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User retains full control 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Available as Free Software!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Allows users to add additional functionality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Can be extended (easily) via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packages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5000"/>
              </a:lnSpc>
              <a:spcBef>
                <a:spcPts val="600"/>
              </a:spcBef>
              <a:buClr>
                <a:schemeClr val="accent2"/>
              </a:buClr>
            </a:pPr>
            <a:r>
              <a:rPr lang="en-US" altLang="ko-KR" sz="2400" dirty="0">
                <a:latin typeface="Arial" pitchFamily="34" charset="0"/>
                <a:ea typeface="Gulim" pitchFamily="34" charset="-127"/>
              </a:rPr>
              <a:t>The </a:t>
            </a:r>
            <a:r>
              <a:rPr lang="en-US" altLang="ko-KR" sz="2400" i="1" dirty="0">
                <a:latin typeface="Arial" pitchFamily="34" charset="0"/>
                <a:ea typeface="Gulim" pitchFamily="34" charset="-127"/>
              </a:rPr>
              <a:t>R</a:t>
            </a:r>
            <a:r>
              <a:rPr lang="en-US" altLang="ko-KR" sz="2400" dirty="0">
                <a:latin typeface="Arial" pitchFamily="34" charset="0"/>
                <a:ea typeface="Gulim" pitchFamily="34" charset="-127"/>
              </a:rPr>
              <a:t> Project for Statistical Computing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  <a:hlinkClick r:id="rId3"/>
              </a:rPr>
              <a:t>http://www.r-project.org/</a:t>
            </a:r>
            <a:endParaRPr lang="en-US" altLang="ko-KR" sz="2000" dirty="0">
              <a:latin typeface="Arial" pitchFamily="34" charset="0"/>
              <a:ea typeface="Gulim" pitchFamily="34" charset="-127"/>
            </a:endParaRPr>
          </a:p>
          <a:p>
            <a:pPr marL="320040" lvl="1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8013" cy="1231900"/>
          </a:xfrm>
        </p:spPr>
        <p:txBody>
          <a:bodyPr anchor="ctr"/>
          <a:lstStyle/>
          <a:p>
            <a:pPr eaLnBrk="1" hangingPunct="1"/>
            <a:r>
              <a:rPr lang="en-US" sz="2800" dirty="0">
                <a:solidFill>
                  <a:schemeClr val="tx1"/>
                </a:solidFill>
                <a:latin typeface="Arial" pitchFamily="34" charset="0"/>
              </a:rPr>
              <a:t>Implementation in </a:t>
            </a:r>
            <a:r>
              <a:rPr lang="en-US" sz="2800" i="1" dirty="0">
                <a:solidFill>
                  <a:schemeClr val="tx1"/>
                </a:solidFill>
                <a:latin typeface="Arial" pitchFamily="34" charset="0"/>
              </a:rPr>
              <a:t>R</a:t>
            </a:r>
          </a:p>
        </p:txBody>
      </p:sp>
      <p:sp>
        <p:nvSpPr>
          <p:cNvPr id="7" name="Slide Number Placeholder 53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</p:spPr>
        <p:txBody>
          <a:bodyPr>
            <a:normAutofit/>
          </a:bodyPr>
          <a:lstStyle/>
          <a:p>
            <a:fld id="{D5529543-AEFF-4F2D-A0E7-CDB6FBA26962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495" y="354093"/>
            <a:ext cx="1327588" cy="1008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3380466"/>
      </p:ext>
    </p:extLst>
  </p:cSld>
  <p:clrMapOvr>
    <a:masterClrMapping/>
  </p:clrMapOvr>
  <p:transition advTm="47665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8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4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84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6725" y="1081967"/>
            <a:ext cx="8228013" cy="5496253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600"/>
              </a:spcBef>
              <a:buClr>
                <a:schemeClr val="accent2"/>
              </a:buClr>
            </a:pPr>
            <a:r>
              <a:rPr lang="en-US" altLang="ko-KR" sz="2400" dirty="0">
                <a:latin typeface="Arial" pitchFamily="34" charset="0"/>
                <a:ea typeface="Gulim" pitchFamily="34" charset="-127"/>
              </a:rPr>
              <a:t>M</a:t>
            </a:r>
            <a:r>
              <a:rPr lang="en-US" altLang="ko-KR" sz="1800" dirty="0">
                <a:latin typeface="Arial" pitchFamily="34" charset="0"/>
                <a:ea typeface="Gulim" pitchFamily="34" charset="-127"/>
              </a:rPr>
              <a:t>ATCH</a:t>
            </a:r>
            <a:r>
              <a:rPr lang="en-US" altLang="ko-KR" sz="2400" dirty="0">
                <a:latin typeface="Arial" pitchFamily="34" charset="0"/>
                <a:ea typeface="Gulim" pitchFamily="34" charset="-127"/>
              </a:rPr>
              <a:t>I</a:t>
            </a:r>
            <a:r>
              <a:rPr lang="en-US" altLang="ko-KR" sz="1800" dirty="0">
                <a:latin typeface="Arial" pitchFamily="34" charset="0"/>
                <a:ea typeface="Gulim" pitchFamily="34" charset="-127"/>
              </a:rPr>
              <a:t>T</a:t>
            </a: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 </a:t>
            </a:r>
            <a:r>
              <a:rPr lang="en-US" altLang="ko-KR" sz="2400" dirty="0">
                <a:latin typeface="Arial" pitchFamily="34" charset="0"/>
                <a:ea typeface="Gulim" pitchFamily="34" charset="-127"/>
              </a:rPr>
              <a:t>Package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Dichotomous treatment variable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Experimental and observational data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Improving parametric statistical models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Reduces model dependence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Semi-parametric and non-parametric preprocessing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Assess covariate distributions in the two groups (i.e., balance)</a:t>
            </a:r>
          </a:p>
          <a:p>
            <a:pPr>
              <a:lnSpc>
                <a:spcPct val="85000"/>
              </a:lnSpc>
              <a:spcBef>
                <a:spcPts val="600"/>
              </a:spcBef>
              <a:buClr>
                <a:schemeClr val="accent2"/>
              </a:buClr>
            </a:pPr>
            <a:endParaRPr lang="en-US" altLang="ko-KR" sz="2400" dirty="0">
              <a:latin typeface="Arial" pitchFamily="34" charset="0"/>
              <a:ea typeface="Gulim" pitchFamily="34" charset="-127"/>
            </a:endParaRPr>
          </a:p>
          <a:p>
            <a:pPr>
              <a:lnSpc>
                <a:spcPct val="85000"/>
              </a:lnSpc>
              <a:spcBef>
                <a:spcPts val="600"/>
              </a:spcBef>
              <a:buClr>
                <a:schemeClr val="accent2"/>
              </a:buClr>
            </a:pPr>
            <a:r>
              <a:rPr lang="en-US" altLang="ko-KR" sz="2400" dirty="0">
                <a:latin typeface="Arial" pitchFamily="34" charset="0"/>
                <a:ea typeface="Gulim" pitchFamily="34" charset="-127"/>
              </a:rPr>
              <a:t>Large range of matching methods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Exact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err="1">
                <a:latin typeface="Arial" pitchFamily="34" charset="0"/>
                <a:ea typeface="Gulim" pitchFamily="34" charset="-127"/>
              </a:rPr>
              <a:t>Subclassification</a:t>
            </a:r>
            <a:endParaRPr lang="en-US" altLang="ko-KR" sz="2000" dirty="0">
              <a:latin typeface="Arial" pitchFamily="34" charset="0"/>
              <a:ea typeface="Gulim" pitchFamily="34" charset="-127"/>
            </a:endParaRP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Nearest neighbor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Optimal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Genetic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8013" cy="1231900"/>
          </a:xfrm>
        </p:spPr>
        <p:txBody>
          <a:bodyPr anchor="ctr"/>
          <a:lstStyle/>
          <a:p>
            <a:pPr eaLnBrk="1" hangingPunct="1"/>
            <a:r>
              <a:rPr lang="en-US" sz="2800" dirty="0">
                <a:solidFill>
                  <a:schemeClr val="tx1"/>
                </a:solidFill>
                <a:latin typeface="Arial" pitchFamily="34" charset="0"/>
              </a:rPr>
              <a:t>Implementation in </a:t>
            </a:r>
            <a:r>
              <a:rPr lang="en-US" sz="2800" i="1" dirty="0">
                <a:solidFill>
                  <a:schemeClr val="tx1"/>
                </a:solidFill>
                <a:latin typeface="Arial" pitchFamily="34" charset="0"/>
              </a:rPr>
              <a:t>R</a:t>
            </a:r>
          </a:p>
        </p:txBody>
      </p:sp>
      <p:sp>
        <p:nvSpPr>
          <p:cNvPr id="7" name="Slide Number Placeholder 53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</p:spPr>
        <p:txBody>
          <a:bodyPr>
            <a:normAutofit/>
          </a:bodyPr>
          <a:lstStyle/>
          <a:p>
            <a:fld id="{D5529543-AEFF-4F2D-A0E7-CDB6FBA2696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98110"/>
      </p:ext>
    </p:extLst>
  </p:cSld>
  <p:clrMapOvr>
    <a:masterClrMapping/>
  </p:clrMapOvr>
  <p:transition advTm="47665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4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4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4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843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6725" y="1081967"/>
            <a:ext cx="8228013" cy="5496253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600"/>
              </a:spcBef>
              <a:buClr>
                <a:schemeClr val="accent2"/>
              </a:buClr>
            </a:pPr>
            <a:r>
              <a:rPr lang="en-US" altLang="ko-KR" sz="2400" dirty="0">
                <a:latin typeface="Arial" pitchFamily="34" charset="0"/>
                <a:ea typeface="Gulim" pitchFamily="34" charset="-127"/>
              </a:rPr>
              <a:t>Exact matching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Simplest version of matching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Match each treated unit to all possible control units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Exactly the same values on all the covariates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Sufficient matches often cannot be found</a:t>
            </a:r>
          </a:p>
          <a:p>
            <a:pPr>
              <a:lnSpc>
                <a:spcPct val="85000"/>
              </a:lnSpc>
              <a:spcBef>
                <a:spcPts val="600"/>
              </a:spcBef>
              <a:buClr>
                <a:schemeClr val="accent2"/>
              </a:buClr>
            </a:pPr>
            <a:endParaRPr lang="en-US" altLang="ko-KR" sz="2400" dirty="0">
              <a:latin typeface="Arial" pitchFamily="34" charset="0"/>
              <a:ea typeface="Gulim" pitchFamily="34" charset="-127"/>
            </a:endParaRPr>
          </a:p>
          <a:p>
            <a:pPr>
              <a:lnSpc>
                <a:spcPct val="85000"/>
              </a:lnSpc>
              <a:spcBef>
                <a:spcPts val="600"/>
              </a:spcBef>
              <a:buClr>
                <a:schemeClr val="accent2"/>
              </a:buClr>
            </a:pPr>
            <a:r>
              <a:rPr lang="en-US" altLang="ko-KR" sz="2400" dirty="0" err="1">
                <a:latin typeface="Arial" pitchFamily="34" charset="0"/>
                <a:ea typeface="Gulim" pitchFamily="34" charset="-127"/>
              </a:rPr>
              <a:t>Subclassification</a:t>
            </a:r>
            <a:endParaRPr lang="en-US" altLang="ko-KR" sz="2400" dirty="0">
              <a:latin typeface="Arial" pitchFamily="34" charset="0"/>
              <a:ea typeface="Gulim" pitchFamily="34" charset="-127"/>
            </a:endParaRP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Forms subclasses with “close” distributions of covariates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Various </a:t>
            </a:r>
            <a:r>
              <a:rPr lang="en-US" altLang="ko-KR" sz="2000" dirty="0" err="1">
                <a:latin typeface="Arial" pitchFamily="34" charset="0"/>
                <a:ea typeface="Gulim" pitchFamily="34" charset="-127"/>
              </a:rPr>
              <a:t>subclassification</a:t>
            </a: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 schemes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Can be used in conjunction with other matching methods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endParaRPr lang="en-US" altLang="ko-KR" sz="2000" dirty="0">
              <a:latin typeface="Arial" pitchFamily="34" charset="0"/>
              <a:ea typeface="Gulim" pitchFamily="34" charset="-127"/>
            </a:endParaRPr>
          </a:p>
          <a:p>
            <a:pPr>
              <a:lnSpc>
                <a:spcPct val="85000"/>
              </a:lnSpc>
              <a:spcBef>
                <a:spcPts val="600"/>
              </a:spcBef>
              <a:buClr>
                <a:schemeClr val="accent2"/>
              </a:buClr>
            </a:pPr>
            <a:r>
              <a:rPr lang="en-US" altLang="ko-KR" sz="2400" dirty="0">
                <a:latin typeface="Arial" pitchFamily="34" charset="0"/>
                <a:ea typeface="Gulim" pitchFamily="34" charset="-127"/>
              </a:rPr>
              <a:t>Nearest neighbor matching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Selects “best” control matches for each treated unit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Chooses the control unit not yet matched closest to treated unit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8013" cy="1231900"/>
          </a:xfrm>
        </p:spPr>
        <p:txBody>
          <a:bodyPr anchor="ctr"/>
          <a:lstStyle/>
          <a:p>
            <a:pPr eaLnBrk="1" hangingPunct="1"/>
            <a:r>
              <a:rPr lang="en-US" sz="2800" dirty="0">
                <a:solidFill>
                  <a:schemeClr val="tx1"/>
                </a:solidFill>
                <a:latin typeface="Arial" pitchFamily="34" charset="0"/>
              </a:rPr>
              <a:t>Implementation in </a:t>
            </a:r>
            <a:r>
              <a:rPr lang="en-US" sz="2800" i="1" dirty="0">
                <a:solidFill>
                  <a:schemeClr val="tx1"/>
                </a:solidFill>
                <a:latin typeface="Arial" pitchFamily="34" charset="0"/>
              </a:rPr>
              <a:t>R</a:t>
            </a:r>
          </a:p>
        </p:txBody>
      </p:sp>
      <p:sp>
        <p:nvSpPr>
          <p:cNvPr id="7" name="Slide Number Placeholder 53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</p:spPr>
        <p:txBody>
          <a:bodyPr>
            <a:normAutofit/>
          </a:bodyPr>
          <a:lstStyle/>
          <a:p>
            <a:fld id="{D5529543-AEFF-4F2D-A0E7-CDB6FBA2696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99279"/>
      </p:ext>
    </p:extLst>
  </p:cSld>
  <p:clrMapOvr>
    <a:masterClrMapping/>
  </p:clrMapOvr>
  <p:transition advTm="47665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84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84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843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6725" y="1081967"/>
            <a:ext cx="8228013" cy="5496253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600"/>
              </a:spcBef>
              <a:buClr>
                <a:schemeClr val="accent2"/>
              </a:buClr>
            </a:pPr>
            <a:r>
              <a:rPr lang="en-US" altLang="ko-KR" sz="2400" dirty="0">
                <a:latin typeface="Arial" pitchFamily="34" charset="0"/>
                <a:ea typeface="Gulim" pitchFamily="34" charset="-127"/>
              </a:rPr>
              <a:t>Optimal matching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Finds matched samples with smallest average absolute distance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Helpful when there are not many appropriate control matches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endParaRPr lang="en-US" altLang="ko-KR" sz="2000" dirty="0">
              <a:latin typeface="Arial" pitchFamily="34" charset="0"/>
              <a:ea typeface="Gulim" pitchFamily="34" charset="-127"/>
            </a:endParaRPr>
          </a:p>
          <a:p>
            <a:pPr>
              <a:lnSpc>
                <a:spcPct val="85000"/>
              </a:lnSpc>
              <a:spcBef>
                <a:spcPts val="600"/>
              </a:spcBef>
              <a:buClr>
                <a:schemeClr val="accent2"/>
              </a:buClr>
            </a:pPr>
            <a:r>
              <a:rPr lang="en-US" altLang="ko-KR" sz="2400" dirty="0">
                <a:latin typeface="Arial" pitchFamily="34" charset="0"/>
                <a:ea typeface="Gulim" pitchFamily="34" charset="-127"/>
              </a:rPr>
              <a:t>Genetic matching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Uses a genetic search algorithm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Optimal balance achieved after matching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Performs statistical tests for determining balance</a:t>
            </a:r>
          </a:p>
          <a:p>
            <a:pPr marL="320040" lvl="1" indent="0">
              <a:lnSpc>
                <a:spcPct val="85000"/>
              </a:lnSpc>
              <a:spcBef>
                <a:spcPts val="600"/>
              </a:spcBef>
              <a:buNone/>
            </a:pPr>
            <a:endParaRPr lang="en-US" altLang="ko-KR" sz="2000" dirty="0">
              <a:latin typeface="Arial" pitchFamily="34" charset="0"/>
              <a:ea typeface="Gulim" pitchFamily="34" charset="-127"/>
            </a:endParaRPr>
          </a:p>
          <a:p>
            <a:pPr>
              <a:lnSpc>
                <a:spcPct val="85000"/>
              </a:lnSpc>
              <a:spcBef>
                <a:spcPts val="600"/>
              </a:spcBef>
              <a:buClr>
                <a:schemeClr val="accent2"/>
              </a:buClr>
            </a:pPr>
            <a:r>
              <a:rPr lang="en-US" altLang="ko-KR" sz="2400" dirty="0">
                <a:latin typeface="Arial" pitchFamily="34" charset="0"/>
                <a:ea typeface="Gulim" pitchFamily="34" charset="-127"/>
              </a:rPr>
              <a:t>Variety of options for matching methods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Number of matched control units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Matching with or without replacement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Kernel matching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Discard treated units, control units, or both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Number of subclasses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Distance measurement (i.e., logit)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endParaRPr lang="en-US" altLang="ko-KR" sz="2000" dirty="0">
              <a:latin typeface="Arial" pitchFamily="34" charset="0"/>
              <a:ea typeface="Gulim" pitchFamily="34" charset="-127"/>
            </a:endParaRPr>
          </a:p>
          <a:p>
            <a:pPr lvl="1">
              <a:lnSpc>
                <a:spcPct val="85000"/>
              </a:lnSpc>
              <a:spcBef>
                <a:spcPts val="600"/>
              </a:spcBef>
            </a:pPr>
            <a:endParaRPr lang="en-US" altLang="ko-KR" sz="2000" dirty="0">
              <a:latin typeface="Arial" pitchFamily="34" charset="0"/>
              <a:ea typeface="Gulim" pitchFamily="34" charset="-127"/>
            </a:endParaRPr>
          </a:p>
          <a:p>
            <a:pPr lvl="1">
              <a:lnSpc>
                <a:spcPct val="85000"/>
              </a:lnSpc>
              <a:spcBef>
                <a:spcPts val="600"/>
              </a:spcBef>
            </a:pPr>
            <a:endParaRPr lang="en-US" altLang="ko-KR" sz="2000" dirty="0">
              <a:latin typeface="Arial" pitchFamily="34" charset="0"/>
              <a:ea typeface="Gulim" pitchFamily="34" charset="-127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8013" cy="1231900"/>
          </a:xfrm>
        </p:spPr>
        <p:txBody>
          <a:bodyPr anchor="ctr"/>
          <a:lstStyle/>
          <a:p>
            <a:pPr eaLnBrk="1" hangingPunct="1"/>
            <a:r>
              <a:rPr lang="en-US" sz="2800" dirty="0">
                <a:solidFill>
                  <a:schemeClr val="tx1"/>
                </a:solidFill>
                <a:latin typeface="Arial" pitchFamily="34" charset="0"/>
              </a:rPr>
              <a:t>Implementation in </a:t>
            </a:r>
            <a:r>
              <a:rPr lang="en-US" sz="2800" i="1" dirty="0">
                <a:solidFill>
                  <a:schemeClr val="tx1"/>
                </a:solidFill>
                <a:latin typeface="Arial" pitchFamily="34" charset="0"/>
              </a:rPr>
              <a:t>R</a:t>
            </a:r>
          </a:p>
        </p:txBody>
      </p:sp>
      <p:sp>
        <p:nvSpPr>
          <p:cNvPr id="7" name="Slide Number Placeholder 53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</p:spPr>
        <p:txBody>
          <a:bodyPr>
            <a:normAutofit/>
          </a:bodyPr>
          <a:lstStyle/>
          <a:p>
            <a:fld id="{D5529543-AEFF-4F2D-A0E7-CDB6FBA2696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59066"/>
      </p:ext>
    </p:extLst>
  </p:cSld>
  <p:clrMapOvr>
    <a:masterClrMapping/>
  </p:clrMapOvr>
  <p:transition advTm="47665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84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84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84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843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43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843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6725" y="1081967"/>
            <a:ext cx="8228013" cy="5496253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600"/>
              </a:spcBef>
              <a:buClr>
                <a:schemeClr val="accent2"/>
              </a:buClr>
            </a:pPr>
            <a:r>
              <a:rPr lang="en-US" altLang="ko-KR" sz="2400" dirty="0">
                <a:latin typeface="Arial" pitchFamily="34" charset="0"/>
                <a:ea typeface="Gulim" pitchFamily="34" charset="-127"/>
              </a:rPr>
              <a:t>Association between hospital system affiliation and hospital inventory in California hospitals (Zepeda, </a:t>
            </a:r>
            <a:r>
              <a:rPr lang="en-US" altLang="ko-KR" sz="2400" dirty="0" err="1">
                <a:latin typeface="Arial" pitchFamily="34" charset="0"/>
                <a:ea typeface="Gulim" pitchFamily="34" charset="-127"/>
              </a:rPr>
              <a:t>Nyaga</a:t>
            </a:r>
            <a:r>
              <a:rPr lang="en-US" altLang="ko-KR" sz="2400" dirty="0">
                <a:latin typeface="Arial" pitchFamily="34" charset="0"/>
                <a:ea typeface="Gulim" pitchFamily="34" charset="-127"/>
              </a:rPr>
              <a:t>, &amp; Young, WP 2015)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California hospital data from 2007 – 2009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878 observations (126 affiliated with smaller hospital systems)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Preprocessing of data on affiliation with smaller hospital systems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Genetic matching method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2 control observations with replacement for every treated observation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126 observations in treatment group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156 observations in control group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Propensity score balancing improved by 95%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8013" cy="1231900"/>
          </a:xfrm>
        </p:spPr>
        <p:txBody>
          <a:bodyPr anchor="ctr"/>
          <a:lstStyle/>
          <a:p>
            <a:pPr eaLnBrk="1" hangingPunct="1"/>
            <a:r>
              <a:rPr lang="en-US" sz="2800" dirty="0">
                <a:solidFill>
                  <a:schemeClr val="tx1"/>
                </a:solidFill>
                <a:latin typeface="Arial" pitchFamily="34" charset="0"/>
              </a:rPr>
              <a:t>Example 1</a:t>
            </a:r>
            <a:endParaRPr lang="en-US" sz="2800" i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7" name="Slide Number Placeholder 53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</p:spPr>
        <p:txBody>
          <a:bodyPr>
            <a:normAutofit/>
          </a:bodyPr>
          <a:lstStyle/>
          <a:p>
            <a:fld id="{D5529543-AEFF-4F2D-A0E7-CDB6FBA2696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45006"/>
      </p:ext>
    </p:extLst>
  </p:cSld>
  <p:clrMapOvr>
    <a:masterClrMapping/>
  </p:clrMapOvr>
  <p:transition advTm="47665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8013" cy="1231900"/>
          </a:xfrm>
        </p:spPr>
        <p:txBody>
          <a:bodyPr anchor="ctr"/>
          <a:lstStyle/>
          <a:p>
            <a:pPr eaLnBrk="1" hangingPunct="1"/>
            <a:r>
              <a:rPr lang="en-US" sz="2800" dirty="0">
                <a:solidFill>
                  <a:schemeClr val="tx1"/>
                </a:solidFill>
                <a:latin typeface="Arial" pitchFamily="34" charset="0"/>
              </a:rPr>
              <a:t>Example 1</a:t>
            </a:r>
            <a:endParaRPr lang="en-US" sz="2800" i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7" name="Slide Number Placeholder 53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</p:spPr>
        <p:txBody>
          <a:bodyPr>
            <a:normAutofit/>
          </a:bodyPr>
          <a:lstStyle/>
          <a:p>
            <a:fld id="{D5529543-AEFF-4F2D-A0E7-CDB6FBA26962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546" y="1176243"/>
            <a:ext cx="4577325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26" y="1176243"/>
            <a:ext cx="4577325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8920158"/>
      </p:ext>
    </p:extLst>
  </p:cSld>
  <p:clrMapOvr>
    <a:masterClrMapping/>
  </p:clrMapOvr>
  <p:transition advTm="47665"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6725" y="1081967"/>
            <a:ext cx="8228013" cy="5496253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600"/>
              </a:spcBef>
              <a:buClr>
                <a:schemeClr val="accent2"/>
              </a:buClr>
            </a:pPr>
            <a:r>
              <a:rPr lang="en-US" altLang="ko-KR" sz="2400" dirty="0">
                <a:latin typeface="Arial" pitchFamily="34" charset="0"/>
                <a:ea typeface="Gulim" pitchFamily="34" charset="-127"/>
              </a:rPr>
              <a:t>Association between IT-leveraging capability and high quality diabetes care in Minnesota primary care clinics (Zepeda &amp; Sinha, WP 2015)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Minnesota primary care clinics in 2010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450 observations (135 with high IT-leveraging capability)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Preprocessing of data on high IT-leveraging capability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Optimal matching method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1 control observations without replacement for every treated observation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135 observations in treatment group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135 observations in control group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Propensity score balancing improved by 76%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8013" cy="1231900"/>
          </a:xfrm>
        </p:spPr>
        <p:txBody>
          <a:bodyPr anchor="ctr"/>
          <a:lstStyle/>
          <a:p>
            <a:pPr eaLnBrk="1" hangingPunct="1"/>
            <a:r>
              <a:rPr lang="en-US" sz="2800" dirty="0">
                <a:solidFill>
                  <a:schemeClr val="tx1"/>
                </a:solidFill>
                <a:latin typeface="Arial" pitchFamily="34" charset="0"/>
              </a:rPr>
              <a:t>Example 2</a:t>
            </a:r>
            <a:endParaRPr lang="en-US" sz="2800" i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7" name="Slide Number Placeholder 53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</p:spPr>
        <p:txBody>
          <a:bodyPr>
            <a:normAutofit/>
          </a:bodyPr>
          <a:lstStyle/>
          <a:p>
            <a:fld id="{D5529543-AEFF-4F2D-A0E7-CDB6FBA2696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004398"/>
      </p:ext>
    </p:extLst>
  </p:cSld>
  <p:clrMapOvr>
    <a:masterClrMapping/>
  </p:clrMapOvr>
  <p:transition advTm="47665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546" y="987051"/>
            <a:ext cx="4577325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26" y="987051"/>
            <a:ext cx="4577325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8013" cy="1231900"/>
          </a:xfrm>
        </p:spPr>
        <p:txBody>
          <a:bodyPr anchor="ctr"/>
          <a:lstStyle/>
          <a:p>
            <a:pPr eaLnBrk="1" hangingPunct="1"/>
            <a:r>
              <a:rPr lang="en-US" sz="2800" dirty="0">
                <a:solidFill>
                  <a:schemeClr val="tx1"/>
                </a:solidFill>
                <a:latin typeface="Arial" pitchFamily="34" charset="0"/>
              </a:rPr>
              <a:t>Example 2</a:t>
            </a:r>
            <a:endParaRPr lang="en-US" sz="2800" i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7" name="Slide Number Placeholder 53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</p:spPr>
        <p:txBody>
          <a:bodyPr>
            <a:normAutofit/>
          </a:bodyPr>
          <a:lstStyle/>
          <a:p>
            <a:fld id="{D5529543-AEFF-4F2D-A0E7-CDB6FBA26962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49"/>
          <a:stretch/>
        </p:blipFill>
        <p:spPr bwMode="auto">
          <a:xfrm>
            <a:off x="4498785" y="1467549"/>
            <a:ext cx="4572000" cy="422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15"/>
          <a:stretch/>
        </p:blipFill>
        <p:spPr bwMode="auto">
          <a:xfrm>
            <a:off x="100212" y="1420252"/>
            <a:ext cx="4572000" cy="4268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4304607"/>
      </p:ext>
    </p:extLst>
  </p:cSld>
  <p:clrMapOvr>
    <a:masterClrMapping/>
  </p:clrMapOvr>
  <p:transition advTm="47665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941"/>
            <a:ext cx="8228013" cy="1231900"/>
          </a:xfrm>
        </p:spPr>
        <p:txBody>
          <a:bodyPr anchor="ctr"/>
          <a:lstStyle/>
          <a:p>
            <a:pPr eaLnBrk="1" hangingPunct="1"/>
            <a:r>
              <a:rPr lang="en-US" sz="2800" dirty="0">
                <a:solidFill>
                  <a:schemeClr val="tx1"/>
                </a:solidFill>
                <a:latin typeface="Arial" pitchFamily="34" charset="0"/>
              </a:rPr>
              <a:t>Outline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09433" y="981338"/>
            <a:ext cx="8270543" cy="5303838"/>
          </a:xfrm>
        </p:spPr>
        <p:txBody>
          <a:bodyPr>
            <a:noAutofit/>
          </a:bodyPr>
          <a:lstStyle/>
          <a:p>
            <a:pPr marL="342900" indent="-342900" eaLnBrk="1" hangingPunct="1">
              <a:lnSpc>
                <a:spcPct val="85000"/>
              </a:lnSpc>
              <a:spcBef>
                <a:spcPts val="600"/>
              </a:spcBef>
              <a:buClr>
                <a:schemeClr val="accent2"/>
              </a:buClr>
              <a:buFont typeface="+mj-lt"/>
              <a:buAutoNum type="arabicPeriod"/>
              <a:defRPr/>
            </a:pPr>
            <a:r>
              <a:rPr lang="en-US" altLang="ko-KR" sz="2400" dirty="0">
                <a:latin typeface="Arial" pitchFamily="34" charset="0"/>
                <a:cs typeface="Times New Roman" pitchFamily="18" charset="0"/>
              </a:rPr>
              <a:t>Problem description</a:t>
            </a:r>
          </a:p>
          <a:p>
            <a:pPr marL="342900" indent="-342900" eaLnBrk="1" hangingPunct="1">
              <a:lnSpc>
                <a:spcPct val="85000"/>
              </a:lnSpc>
              <a:spcBef>
                <a:spcPts val="600"/>
              </a:spcBef>
              <a:buClr>
                <a:schemeClr val="accent2"/>
              </a:buClr>
              <a:buFont typeface="+mj-lt"/>
              <a:buAutoNum type="arabicPeriod"/>
              <a:defRPr/>
            </a:pPr>
            <a:r>
              <a:rPr lang="en-US" altLang="ko-KR" sz="2400" dirty="0">
                <a:latin typeface="Arial" pitchFamily="34" charset="0"/>
                <a:cs typeface="Times New Roman" pitchFamily="18" charset="0"/>
              </a:rPr>
              <a:t>Theory</a:t>
            </a:r>
          </a:p>
          <a:p>
            <a:pPr marL="342900" indent="-342900" eaLnBrk="1" hangingPunct="1">
              <a:lnSpc>
                <a:spcPct val="85000"/>
              </a:lnSpc>
              <a:spcBef>
                <a:spcPts val="600"/>
              </a:spcBef>
              <a:buClr>
                <a:schemeClr val="accent2"/>
              </a:buClr>
              <a:buFont typeface="+mj-lt"/>
              <a:buAutoNum type="arabicPeriod"/>
              <a:defRPr/>
            </a:pPr>
            <a:r>
              <a:rPr lang="en-US" altLang="ko-KR" sz="2400" dirty="0">
                <a:latin typeface="Arial" pitchFamily="34" charset="0"/>
                <a:cs typeface="Times New Roman" pitchFamily="18" charset="0"/>
              </a:rPr>
              <a:t>Two-Step Approach</a:t>
            </a:r>
          </a:p>
          <a:p>
            <a:pPr marL="342900" indent="-342900" eaLnBrk="1" hangingPunct="1">
              <a:lnSpc>
                <a:spcPct val="85000"/>
              </a:lnSpc>
              <a:spcBef>
                <a:spcPts val="600"/>
              </a:spcBef>
              <a:buClr>
                <a:schemeClr val="accent2"/>
              </a:buClr>
              <a:buFont typeface="+mj-lt"/>
              <a:buAutoNum type="arabicPeriod"/>
              <a:defRPr/>
            </a:pPr>
            <a:r>
              <a:rPr lang="en-US" altLang="ko-KR" sz="2400" dirty="0">
                <a:latin typeface="Arial" pitchFamily="34" charset="0"/>
                <a:cs typeface="Times New Roman" pitchFamily="18" charset="0"/>
              </a:rPr>
              <a:t>Implementation in </a:t>
            </a:r>
            <a:r>
              <a:rPr lang="en-US" altLang="ko-KR" sz="2400" i="1" dirty="0">
                <a:latin typeface="Arial" pitchFamily="34" charset="0"/>
                <a:cs typeface="Times New Roman" pitchFamily="18" charset="0"/>
              </a:rPr>
              <a:t>R</a:t>
            </a:r>
          </a:p>
          <a:p>
            <a:pPr marL="342900" indent="-342900" eaLnBrk="1" hangingPunct="1">
              <a:lnSpc>
                <a:spcPct val="85000"/>
              </a:lnSpc>
              <a:spcBef>
                <a:spcPts val="600"/>
              </a:spcBef>
              <a:buClr>
                <a:schemeClr val="accent2"/>
              </a:buClr>
              <a:buFont typeface="+mj-lt"/>
              <a:buAutoNum type="arabicPeriod"/>
              <a:defRPr/>
            </a:pPr>
            <a:r>
              <a:rPr lang="en-US" altLang="ko-KR" sz="2400" dirty="0">
                <a:latin typeface="Arial" pitchFamily="34" charset="0"/>
                <a:cs typeface="Times New Roman" pitchFamily="18" charset="0"/>
              </a:rPr>
              <a:t>Example 1 – Hospitals</a:t>
            </a:r>
          </a:p>
          <a:p>
            <a:pPr marL="342900" indent="-342900" eaLnBrk="1" hangingPunct="1">
              <a:lnSpc>
                <a:spcPct val="85000"/>
              </a:lnSpc>
              <a:spcBef>
                <a:spcPts val="600"/>
              </a:spcBef>
              <a:buClr>
                <a:schemeClr val="accent2"/>
              </a:buClr>
              <a:buFont typeface="+mj-lt"/>
              <a:buAutoNum type="arabicPeriod"/>
              <a:defRPr/>
            </a:pPr>
            <a:r>
              <a:rPr lang="en-US" altLang="ko-KR" sz="2400" dirty="0">
                <a:latin typeface="Arial" pitchFamily="34" charset="0"/>
                <a:cs typeface="Times New Roman" pitchFamily="18" charset="0"/>
              </a:rPr>
              <a:t>Example 2 – Primary Care Clinics</a:t>
            </a:r>
          </a:p>
          <a:p>
            <a:pPr marL="342900" indent="-342900" eaLnBrk="1" hangingPunct="1">
              <a:lnSpc>
                <a:spcPct val="85000"/>
              </a:lnSpc>
              <a:spcBef>
                <a:spcPts val="600"/>
              </a:spcBef>
              <a:buClr>
                <a:schemeClr val="accent2"/>
              </a:buClr>
              <a:buFont typeface="+mj-lt"/>
              <a:buAutoNum type="arabicPeriod"/>
              <a:defRPr/>
            </a:pPr>
            <a:r>
              <a:rPr lang="en-US" altLang="ko-KR" sz="2400" dirty="0">
                <a:latin typeface="Arial" pitchFamily="34" charset="0"/>
                <a:cs typeface="Times New Roman" pitchFamily="18" charset="0"/>
              </a:rPr>
              <a:t>Example 3 – Farm Land </a:t>
            </a:r>
          </a:p>
          <a:p>
            <a:pPr marL="342900" indent="-342900" eaLnBrk="1" hangingPunct="1">
              <a:lnSpc>
                <a:spcPct val="85000"/>
              </a:lnSpc>
              <a:spcBef>
                <a:spcPts val="600"/>
              </a:spcBef>
              <a:buClr>
                <a:schemeClr val="accent2"/>
              </a:buClr>
              <a:buFont typeface="+mj-lt"/>
              <a:buAutoNum type="arabicPeriod"/>
              <a:defRPr/>
            </a:pPr>
            <a:r>
              <a:rPr lang="en-US" altLang="ko-KR" sz="2400" dirty="0">
                <a:latin typeface="Arial" pitchFamily="34" charset="0"/>
                <a:cs typeface="Times New Roman" pitchFamily="18" charset="0"/>
              </a:rPr>
              <a:t>References</a:t>
            </a:r>
          </a:p>
        </p:txBody>
      </p:sp>
      <p:sp>
        <p:nvSpPr>
          <p:cNvPr id="6" name="Slide Number Placeholder 53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</p:spPr>
        <p:txBody>
          <a:bodyPr>
            <a:normAutofit/>
          </a:bodyPr>
          <a:lstStyle/>
          <a:p>
            <a:fld id="{D5529543-AEFF-4F2D-A0E7-CDB6FBA26962}" type="slidenum">
              <a:rPr lang="en-US" smtClean="0"/>
              <a:pPr/>
              <a:t>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5077034"/>
      </p:ext>
    </p:extLst>
  </p:cSld>
  <p:clrMapOvr>
    <a:masterClrMapping/>
  </p:clrMapOvr>
  <p:transition advTm="227891"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6725" y="1081967"/>
            <a:ext cx="8228013" cy="5496253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600"/>
              </a:spcBef>
              <a:buClr>
                <a:schemeClr val="accent2"/>
              </a:buClr>
            </a:pPr>
            <a:r>
              <a:rPr lang="en-US" altLang="ko-KR" sz="2400" dirty="0">
                <a:latin typeface="Arial" pitchFamily="34" charset="0"/>
                <a:ea typeface="Gulim" pitchFamily="34" charset="-127"/>
              </a:rPr>
              <a:t>Effect of easements on the selling price of farms in Minnesota (</a:t>
            </a:r>
            <a:r>
              <a:rPr lang="en-US" altLang="ko-KR" sz="2400" dirty="0" err="1">
                <a:latin typeface="Arial" pitchFamily="34" charset="0"/>
                <a:ea typeface="Gulim" pitchFamily="34" charset="-127"/>
              </a:rPr>
              <a:t>Taff</a:t>
            </a:r>
            <a:r>
              <a:rPr lang="en-US" altLang="ko-KR" sz="2400" dirty="0">
                <a:latin typeface="Arial" pitchFamily="34" charset="0"/>
                <a:ea typeface="Gulim" pitchFamily="34" charset="-127"/>
              </a:rPr>
              <a:t> &amp; Weisberg, 2007)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Federal Conservation Reserve Program (CRP)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Temporary conservation easement by USDA (10-15 years)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Annual payment by USDA for enrolled land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Land valuation theory predicts that temporary easements should have no effect on value of properties</a:t>
            </a:r>
          </a:p>
          <a:p>
            <a:pPr marL="320040" lvl="1" indent="0">
              <a:lnSpc>
                <a:spcPct val="85000"/>
              </a:lnSpc>
              <a:spcBef>
                <a:spcPts val="600"/>
              </a:spcBef>
              <a:buNone/>
            </a:pPr>
            <a:endParaRPr lang="en-US" altLang="ko-KR" sz="2000" dirty="0">
              <a:latin typeface="Arial" pitchFamily="34" charset="0"/>
              <a:ea typeface="Gulim" pitchFamily="34" charset="-127"/>
            </a:endParaRPr>
          </a:p>
          <a:p>
            <a:pPr>
              <a:lnSpc>
                <a:spcPct val="85000"/>
              </a:lnSpc>
              <a:spcBef>
                <a:spcPts val="600"/>
              </a:spcBef>
              <a:buClr>
                <a:schemeClr val="accent2"/>
              </a:buClr>
            </a:pPr>
            <a:r>
              <a:rPr lang="en-US" altLang="ko-KR" sz="2400" dirty="0">
                <a:latin typeface="Arial" pitchFamily="34" charset="0"/>
                <a:ea typeface="Gulim" pitchFamily="34" charset="-127"/>
              </a:rPr>
              <a:t>Data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Oct 1, 2002 – Sep 30, 2004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Farm properties with short-term conservation easements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Farm properties with no conservation easements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Covariates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2,937 property sales (271 were restricted by CRP contracts)</a:t>
            </a:r>
          </a:p>
          <a:p>
            <a:pPr marL="320040" lvl="1" indent="0">
              <a:lnSpc>
                <a:spcPct val="85000"/>
              </a:lnSpc>
              <a:spcBef>
                <a:spcPts val="600"/>
              </a:spcBef>
              <a:buNone/>
            </a:pPr>
            <a:endParaRPr lang="en-US" altLang="ko-KR" sz="2000" dirty="0">
              <a:latin typeface="Arial" pitchFamily="34" charset="0"/>
              <a:ea typeface="Gulim" pitchFamily="34" charset="-127"/>
            </a:endParaRPr>
          </a:p>
          <a:p>
            <a:pPr lvl="1">
              <a:lnSpc>
                <a:spcPct val="85000"/>
              </a:lnSpc>
              <a:spcBef>
                <a:spcPts val="600"/>
              </a:spcBef>
            </a:pPr>
            <a:endParaRPr lang="en-US" altLang="ko-KR" sz="2000" dirty="0">
              <a:latin typeface="Arial" pitchFamily="34" charset="0"/>
              <a:ea typeface="Gulim" pitchFamily="34" charset="-127"/>
            </a:endParaRPr>
          </a:p>
          <a:p>
            <a:pPr lvl="1">
              <a:lnSpc>
                <a:spcPct val="85000"/>
              </a:lnSpc>
              <a:spcBef>
                <a:spcPts val="600"/>
              </a:spcBef>
            </a:pPr>
            <a:endParaRPr lang="en-US" altLang="ko-KR" sz="2000" dirty="0">
              <a:latin typeface="Arial" pitchFamily="34" charset="0"/>
              <a:ea typeface="Gulim" pitchFamily="34" charset="-127"/>
            </a:endParaRPr>
          </a:p>
          <a:p>
            <a:pPr lvl="1">
              <a:lnSpc>
                <a:spcPct val="85000"/>
              </a:lnSpc>
              <a:spcBef>
                <a:spcPts val="600"/>
              </a:spcBef>
            </a:pPr>
            <a:endParaRPr lang="en-US" altLang="ko-KR" sz="2000" dirty="0">
              <a:latin typeface="Arial" pitchFamily="34" charset="0"/>
              <a:ea typeface="Gulim" pitchFamily="34" charset="-127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8013" cy="1231900"/>
          </a:xfrm>
        </p:spPr>
        <p:txBody>
          <a:bodyPr anchor="ctr"/>
          <a:lstStyle/>
          <a:p>
            <a:pPr eaLnBrk="1" hangingPunct="1"/>
            <a:r>
              <a:rPr lang="en-US" sz="2800" dirty="0">
                <a:solidFill>
                  <a:schemeClr val="tx1"/>
                </a:solidFill>
                <a:latin typeface="Arial" pitchFamily="34" charset="0"/>
              </a:rPr>
              <a:t>Example 3</a:t>
            </a:r>
            <a:endParaRPr lang="en-US" sz="2800" i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7" name="Slide Number Placeholder 53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</p:spPr>
        <p:txBody>
          <a:bodyPr>
            <a:normAutofit/>
          </a:bodyPr>
          <a:lstStyle/>
          <a:p>
            <a:fld id="{D5529543-AEFF-4F2D-A0E7-CDB6FBA2696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314895"/>
      </p:ext>
    </p:extLst>
  </p:cSld>
  <p:clrMapOvr>
    <a:masterClrMapping/>
  </p:clrMapOvr>
  <p:transition advTm="47665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4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4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6725" y="1081967"/>
            <a:ext cx="8228013" cy="5496253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600"/>
              </a:spcBef>
              <a:buClr>
                <a:schemeClr val="accent2"/>
              </a:buClr>
            </a:pPr>
            <a:r>
              <a:rPr lang="en-US" altLang="ko-KR" sz="2400" dirty="0">
                <a:latin typeface="Arial" pitchFamily="34" charset="0"/>
                <a:ea typeface="Gulim" pitchFamily="34" charset="-127"/>
              </a:rPr>
              <a:t>The primary objective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Compare 271 sales with CRP restrictions to sales without</a:t>
            </a:r>
          </a:p>
          <a:p>
            <a:pPr>
              <a:lnSpc>
                <a:spcPct val="85000"/>
              </a:lnSpc>
              <a:spcBef>
                <a:spcPts val="600"/>
              </a:spcBef>
              <a:buClr>
                <a:schemeClr val="accent2"/>
              </a:buClr>
            </a:pPr>
            <a:endParaRPr lang="en-US" altLang="ko-KR" sz="2400" dirty="0">
              <a:latin typeface="Arial" pitchFamily="34" charset="0"/>
              <a:ea typeface="Gulim" pitchFamily="34" charset="-127"/>
            </a:endParaRPr>
          </a:p>
          <a:p>
            <a:pPr>
              <a:lnSpc>
                <a:spcPct val="85000"/>
              </a:lnSpc>
              <a:spcBef>
                <a:spcPts val="600"/>
              </a:spcBef>
              <a:buClr>
                <a:schemeClr val="accent2"/>
              </a:buClr>
            </a:pPr>
            <a:r>
              <a:rPr lang="en-US" altLang="ko-KR" sz="2400" dirty="0">
                <a:latin typeface="Arial" pitchFamily="34" charset="0"/>
                <a:ea typeface="Gulim" pitchFamily="34" charset="-127"/>
              </a:rPr>
              <a:t>Standard observational study approach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Use all sales with no CRP as a comparison group</a:t>
            </a:r>
          </a:p>
          <a:p>
            <a:pPr>
              <a:lnSpc>
                <a:spcPct val="85000"/>
              </a:lnSpc>
              <a:spcBef>
                <a:spcPts val="600"/>
              </a:spcBef>
              <a:buClr>
                <a:schemeClr val="accent2"/>
              </a:buClr>
            </a:pPr>
            <a:endParaRPr lang="en-US" altLang="ko-KR" sz="2400" dirty="0">
              <a:latin typeface="Arial" pitchFamily="34" charset="0"/>
              <a:ea typeface="Gulim" pitchFamily="34" charset="-127"/>
            </a:endParaRPr>
          </a:p>
          <a:p>
            <a:pPr>
              <a:lnSpc>
                <a:spcPct val="85000"/>
              </a:lnSpc>
              <a:spcBef>
                <a:spcPts val="600"/>
              </a:spcBef>
              <a:buClr>
                <a:schemeClr val="accent2"/>
              </a:buClr>
            </a:pPr>
            <a:r>
              <a:rPr lang="en-US" altLang="ko-KR" sz="2400" dirty="0">
                <a:latin typeface="Arial" pitchFamily="34" charset="0"/>
                <a:ea typeface="Gulim" pitchFamily="34" charset="-127"/>
              </a:rPr>
              <a:t>Potential problem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Properties sold without a random assignment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Differences between observable sample and target population may be a cause for bias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endParaRPr lang="en-US" altLang="ko-KR" sz="2000" dirty="0">
              <a:latin typeface="Arial" pitchFamily="34" charset="0"/>
              <a:ea typeface="Gulim" pitchFamily="34" charset="-127"/>
            </a:endParaRPr>
          </a:p>
          <a:p>
            <a:pPr>
              <a:lnSpc>
                <a:spcPct val="85000"/>
              </a:lnSpc>
              <a:spcBef>
                <a:spcPts val="600"/>
              </a:spcBef>
              <a:buClr>
                <a:schemeClr val="accent2"/>
              </a:buClr>
            </a:pPr>
            <a:r>
              <a:rPr lang="en-US" altLang="ko-KR" sz="2400" dirty="0">
                <a:latin typeface="Arial" pitchFamily="34" charset="0"/>
                <a:ea typeface="Gulim" pitchFamily="34" charset="-127"/>
              </a:rPr>
              <a:t>Using propensity score matching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Mimic a randomized experiment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Sample of non-CRP and CRP sales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Closely agree on salient property characteristics (i.e., balance)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8013" cy="1231900"/>
          </a:xfrm>
        </p:spPr>
        <p:txBody>
          <a:bodyPr anchor="ctr"/>
          <a:lstStyle/>
          <a:p>
            <a:pPr eaLnBrk="1" hangingPunct="1"/>
            <a:r>
              <a:rPr lang="en-US" sz="2800" dirty="0">
                <a:solidFill>
                  <a:schemeClr val="tx1"/>
                </a:solidFill>
                <a:latin typeface="Arial" pitchFamily="34" charset="0"/>
              </a:rPr>
              <a:t>Example 3</a:t>
            </a:r>
            <a:endParaRPr lang="en-US" sz="2800" i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7" name="Slide Number Placeholder 53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</p:spPr>
        <p:txBody>
          <a:bodyPr>
            <a:normAutofit/>
          </a:bodyPr>
          <a:lstStyle/>
          <a:p>
            <a:fld id="{D5529543-AEFF-4F2D-A0E7-CDB6FBA2696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13258"/>
      </p:ext>
    </p:extLst>
  </p:cSld>
  <p:clrMapOvr>
    <a:masterClrMapping/>
  </p:clrMapOvr>
  <p:transition advTm="47665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84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4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84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43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8013" cy="1231900"/>
          </a:xfrm>
        </p:spPr>
        <p:txBody>
          <a:bodyPr anchor="ctr"/>
          <a:lstStyle/>
          <a:p>
            <a:pPr eaLnBrk="1" hangingPunct="1"/>
            <a:r>
              <a:rPr lang="en-US" sz="2800" dirty="0">
                <a:solidFill>
                  <a:schemeClr val="tx1"/>
                </a:solidFill>
                <a:latin typeface="Arial" pitchFamily="34" charset="0"/>
              </a:rPr>
              <a:t>Example 3</a:t>
            </a:r>
            <a:endParaRPr lang="en-US" sz="2800" i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7" name="Slide Number Placeholder 53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</p:spPr>
        <p:txBody>
          <a:bodyPr>
            <a:normAutofit/>
          </a:bodyPr>
          <a:lstStyle/>
          <a:p>
            <a:fld id="{D5529543-AEFF-4F2D-A0E7-CDB6FBA26962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010" y="496646"/>
            <a:ext cx="5886025" cy="6035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6725" y="1081967"/>
            <a:ext cx="8228013" cy="5496253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600"/>
              </a:spcBef>
              <a:buClr>
                <a:schemeClr val="accent2"/>
              </a:buClr>
            </a:pPr>
            <a:r>
              <a:rPr lang="en-US" altLang="ko-KR" sz="2400" dirty="0">
                <a:latin typeface="Arial" pitchFamily="34" charset="0"/>
                <a:ea typeface="Gulim" pitchFamily="34" charset="-127"/>
              </a:rPr>
              <a:t>Medians</a:t>
            </a:r>
          </a:p>
          <a:p>
            <a:pPr>
              <a:lnSpc>
                <a:spcPct val="85000"/>
              </a:lnSpc>
              <a:spcBef>
                <a:spcPts val="600"/>
              </a:spcBef>
              <a:buClr>
                <a:schemeClr val="accent2"/>
              </a:buClr>
            </a:pPr>
            <a:r>
              <a:rPr lang="en-US" altLang="ko-KR" sz="2400" dirty="0">
                <a:latin typeface="Arial" pitchFamily="34" charset="0"/>
                <a:ea typeface="Gulim" pitchFamily="34" charset="-127"/>
              </a:rPr>
              <a:t>Upper 75%</a:t>
            </a:r>
          </a:p>
          <a:p>
            <a:pPr>
              <a:lnSpc>
                <a:spcPct val="85000"/>
              </a:lnSpc>
              <a:spcBef>
                <a:spcPts val="600"/>
              </a:spcBef>
              <a:buClr>
                <a:schemeClr val="accent2"/>
              </a:buClr>
            </a:pPr>
            <a:r>
              <a:rPr lang="en-US" altLang="ko-KR" sz="2400" dirty="0">
                <a:latin typeface="Arial" pitchFamily="34" charset="0"/>
                <a:ea typeface="Gulim" pitchFamily="34" charset="-127"/>
              </a:rPr>
              <a:t>Lower 25%</a:t>
            </a:r>
          </a:p>
          <a:p>
            <a:pPr>
              <a:lnSpc>
                <a:spcPct val="85000"/>
              </a:lnSpc>
              <a:spcBef>
                <a:spcPts val="600"/>
              </a:spcBef>
              <a:buClr>
                <a:schemeClr val="accent2"/>
              </a:buClr>
            </a:pPr>
            <a:r>
              <a:rPr lang="en-US" altLang="ko-KR" sz="2400" dirty="0">
                <a:latin typeface="Arial" pitchFamily="34" charset="0"/>
                <a:ea typeface="Gulim" pitchFamily="34" charset="-127"/>
              </a:rPr>
              <a:t>Dotted lines = 95%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endParaRPr lang="en-US" altLang="ko-KR" dirty="0">
              <a:latin typeface="Arial" pitchFamily="34" charset="0"/>
              <a:ea typeface="Gulim" pitchFamily="34" charset="-127"/>
            </a:endParaRPr>
          </a:p>
          <a:p>
            <a:pPr lvl="1">
              <a:lnSpc>
                <a:spcPct val="85000"/>
              </a:lnSpc>
              <a:spcBef>
                <a:spcPts val="600"/>
              </a:spcBef>
            </a:pPr>
            <a:endParaRPr lang="en-US" altLang="ko-KR" dirty="0">
              <a:latin typeface="Arial" pitchFamily="34" charset="0"/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76468061"/>
      </p:ext>
    </p:extLst>
  </p:cSld>
  <p:clrMapOvr>
    <a:masterClrMapping/>
  </p:clrMapOvr>
  <p:transition advTm="47665"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6725" y="1081967"/>
            <a:ext cx="8228013" cy="5496253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600"/>
              </a:spcBef>
              <a:buClr>
                <a:schemeClr val="accent2"/>
              </a:buClr>
            </a:pPr>
            <a:r>
              <a:rPr lang="en-US" altLang="ko-KR" sz="2400" dirty="0">
                <a:latin typeface="Arial" pitchFamily="34" charset="0"/>
                <a:ea typeface="Gulim" pitchFamily="34" charset="-127"/>
              </a:rPr>
              <a:t>Six models developed and tested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Models 1 – 3: use all data, </a:t>
            </a:r>
            <a:r>
              <a:rPr lang="en-US" altLang="ko-KR" sz="2000" i="1" dirty="0">
                <a:latin typeface="Arial" pitchFamily="34" charset="0"/>
                <a:ea typeface="Gulim" pitchFamily="34" charset="-127"/>
              </a:rPr>
              <a:t>CRP</a:t>
            </a: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 and portion of land </a:t>
            </a:r>
            <a:r>
              <a:rPr lang="en-US" altLang="ko-KR" sz="2000" i="1" dirty="0">
                <a:latin typeface="Arial" pitchFamily="34" charset="0"/>
                <a:ea typeface="Gulim" pitchFamily="34" charset="-127"/>
              </a:rPr>
              <a:t>RESTRICTED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Model 4: restricts data to sales with </a:t>
            </a:r>
            <a:r>
              <a:rPr lang="en-US" altLang="ko-KR" sz="2000" i="1" dirty="0">
                <a:latin typeface="Arial" pitchFamily="34" charset="0"/>
                <a:ea typeface="Gulim" pitchFamily="34" charset="-127"/>
              </a:rPr>
              <a:t>PRODUCTIVITY</a:t>
            </a: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 measure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Model 5: matched sample on CRP restriction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Model 6: matched sample with </a:t>
            </a:r>
            <a:r>
              <a:rPr lang="en-US" altLang="ko-KR" sz="2000" i="1" dirty="0">
                <a:latin typeface="Arial" pitchFamily="34" charset="0"/>
                <a:ea typeface="Gulim" pitchFamily="34" charset="-127"/>
              </a:rPr>
              <a:t>PRODUCTIVITY</a:t>
            </a: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 measure</a:t>
            </a:r>
          </a:p>
          <a:p>
            <a:pPr>
              <a:lnSpc>
                <a:spcPct val="85000"/>
              </a:lnSpc>
              <a:spcBef>
                <a:spcPts val="600"/>
              </a:spcBef>
              <a:buClr>
                <a:schemeClr val="accent2"/>
              </a:buClr>
            </a:pPr>
            <a:endParaRPr lang="en-US" altLang="ko-KR" sz="2400" dirty="0">
              <a:latin typeface="Arial" pitchFamily="34" charset="0"/>
              <a:ea typeface="Gulim" pitchFamily="34" charset="-127"/>
            </a:endParaRPr>
          </a:p>
          <a:p>
            <a:pPr>
              <a:lnSpc>
                <a:spcPct val="85000"/>
              </a:lnSpc>
              <a:spcBef>
                <a:spcPts val="600"/>
              </a:spcBef>
              <a:buClr>
                <a:schemeClr val="accent2"/>
              </a:buClr>
            </a:pPr>
            <a:r>
              <a:rPr lang="en-US" altLang="ko-KR" sz="2400" dirty="0">
                <a:latin typeface="Arial" pitchFamily="34" charset="0"/>
                <a:ea typeface="Gulim" pitchFamily="34" charset="-127"/>
              </a:rPr>
              <a:t>Consistency in results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CRP contracts negatively associated with sales prices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Most of CRP effect is captured by </a:t>
            </a:r>
            <a:r>
              <a:rPr lang="en-US" altLang="ko-KR" sz="2000" i="1" dirty="0">
                <a:latin typeface="Arial" pitchFamily="34" charset="0"/>
                <a:ea typeface="Gulim" pitchFamily="34" charset="-127"/>
              </a:rPr>
              <a:t>RESTRICTED </a:t>
            </a: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amount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Counter to land valuation theory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endParaRPr lang="en-US" altLang="ko-KR" sz="2000" dirty="0">
              <a:latin typeface="Arial" pitchFamily="34" charset="0"/>
              <a:ea typeface="Gulim" pitchFamily="34" charset="-127"/>
            </a:endParaRPr>
          </a:p>
          <a:p>
            <a:pPr lvl="1">
              <a:lnSpc>
                <a:spcPct val="85000"/>
              </a:lnSpc>
              <a:spcBef>
                <a:spcPts val="600"/>
              </a:spcBef>
            </a:pPr>
            <a:endParaRPr lang="en-US" altLang="ko-KR" sz="2000" dirty="0">
              <a:latin typeface="Arial" pitchFamily="34" charset="0"/>
              <a:ea typeface="Gulim" pitchFamily="34" charset="-127"/>
            </a:endParaRPr>
          </a:p>
          <a:p>
            <a:pPr lvl="1">
              <a:lnSpc>
                <a:spcPct val="85000"/>
              </a:lnSpc>
              <a:spcBef>
                <a:spcPts val="600"/>
              </a:spcBef>
            </a:pPr>
            <a:endParaRPr lang="en-US" altLang="ko-KR" sz="2000" dirty="0">
              <a:latin typeface="Arial" pitchFamily="34" charset="0"/>
              <a:ea typeface="Gulim" pitchFamily="34" charset="-127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8013" cy="1231900"/>
          </a:xfrm>
        </p:spPr>
        <p:txBody>
          <a:bodyPr anchor="ctr"/>
          <a:lstStyle/>
          <a:p>
            <a:pPr eaLnBrk="1" hangingPunct="1"/>
            <a:r>
              <a:rPr lang="en-US" sz="2800" dirty="0">
                <a:solidFill>
                  <a:schemeClr val="tx1"/>
                </a:solidFill>
                <a:latin typeface="Arial" pitchFamily="34" charset="0"/>
              </a:rPr>
              <a:t>Example 3</a:t>
            </a:r>
          </a:p>
        </p:txBody>
      </p:sp>
      <p:sp>
        <p:nvSpPr>
          <p:cNvPr id="7" name="Slide Number Placeholder 53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</p:spPr>
        <p:txBody>
          <a:bodyPr>
            <a:normAutofit/>
          </a:bodyPr>
          <a:lstStyle/>
          <a:p>
            <a:fld id="{D5529543-AEFF-4F2D-A0E7-CDB6FBA2696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90631"/>
      </p:ext>
    </p:extLst>
  </p:cSld>
  <p:clrMapOvr>
    <a:masterClrMapping/>
  </p:clrMapOvr>
  <p:transition advTm="47665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8013" cy="1231900"/>
          </a:xfrm>
        </p:spPr>
        <p:txBody>
          <a:bodyPr anchor="ctr"/>
          <a:lstStyle/>
          <a:p>
            <a:pPr eaLnBrk="1" hangingPunct="1"/>
            <a:r>
              <a:rPr lang="en-US" sz="2800" dirty="0">
                <a:solidFill>
                  <a:schemeClr val="tx1"/>
                </a:solidFill>
                <a:latin typeface="Arial" pitchFamily="34" charset="0"/>
              </a:rPr>
              <a:t>Example 3</a:t>
            </a:r>
          </a:p>
        </p:txBody>
      </p:sp>
      <p:sp>
        <p:nvSpPr>
          <p:cNvPr id="7" name="Slide Number Placeholder 53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</p:spPr>
        <p:txBody>
          <a:bodyPr>
            <a:normAutofit/>
          </a:bodyPr>
          <a:lstStyle/>
          <a:p>
            <a:fld id="{D5529543-AEFF-4F2D-A0E7-CDB6FBA26962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92" y="1349100"/>
            <a:ext cx="8247835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3735712"/>
      </p:ext>
    </p:extLst>
  </p:cSld>
  <p:clrMapOvr>
    <a:masterClrMapping/>
  </p:clrMapOvr>
  <p:transition advTm="47665"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6725" y="861243"/>
            <a:ext cx="8228013" cy="5496253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600"/>
              </a:spcBef>
              <a:buClr>
                <a:schemeClr val="accent2"/>
              </a:buClr>
            </a:pPr>
            <a:r>
              <a:rPr lang="en-US" altLang="ko-KR" sz="2400" dirty="0">
                <a:latin typeface="Arial" pitchFamily="34" charset="0"/>
                <a:ea typeface="Gulim" pitchFamily="34" charset="-127"/>
              </a:rPr>
              <a:t>The </a:t>
            </a:r>
            <a:r>
              <a:rPr lang="en-US" altLang="ko-KR" sz="2400" i="1" dirty="0">
                <a:latin typeface="Arial" pitchFamily="34" charset="0"/>
                <a:ea typeface="Gulim" pitchFamily="34" charset="-127"/>
              </a:rPr>
              <a:t>R</a:t>
            </a:r>
            <a:r>
              <a:rPr lang="en-US" altLang="ko-KR" sz="2400" dirty="0">
                <a:latin typeface="Arial" pitchFamily="34" charset="0"/>
                <a:ea typeface="Gulim" pitchFamily="34" charset="-127"/>
              </a:rPr>
              <a:t> Project for Statistical Computing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http://www.r-project.org/</a:t>
            </a:r>
          </a:p>
          <a:p>
            <a:pPr>
              <a:lnSpc>
                <a:spcPct val="85000"/>
              </a:lnSpc>
              <a:spcBef>
                <a:spcPts val="600"/>
              </a:spcBef>
              <a:buClr>
                <a:schemeClr val="accent2"/>
              </a:buClr>
            </a:pPr>
            <a:endParaRPr lang="en-US" altLang="ko-KR" sz="2400" dirty="0">
              <a:latin typeface="Arial" pitchFamily="34" charset="0"/>
              <a:ea typeface="Gulim" pitchFamily="34" charset="-127"/>
            </a:endParaRPr>
          </a:p>
          <a:p>
            <a:pPr>
              <a:lnSpc>
                <a:spcPct val="85000"/>
              </a:lnSpc>
              <a:spcBef>
                <a:spcPts val="600"/>
              </a:spcBef>
              <a:buClr>
                <a:schemeClr val="accent2"/>
              </a:buClr>
            </a:pPr>
            <a:r>
              <a:rPr lang="en-US" altLang="ko-KR" sz="2400" dirty="0">
                <a:latin typeface="Arial" pitchFamily="34" charset="0"/>
                <a:ea typeface="Gulim" pitchFamily="34" charset="-127"/>
              </a:rPr>
              <a:t>M</a:t>
            </a:r>
            <a:r>
              <a:rPr lang="en-US" altLang="ko-KR" sz="1800" dirty="0">
                <a:latin typeface="Arial" pitchFamily="34" charset="0"/>
                <a:ea typeface="Gulim" pitchFamily="34" charset="-127"/>
              </a:rPr>
              <a:t>ATCH</a:t>
            </a:r>
            <a:r>
              <a:rPr lang="en-US" altLang="ko-KR" sz="2400" dirty="0">
                <a:latin typeface="Arial" pitchFamily="34" charset="0"/>
                <a:ea typeface="Gulim" pitchFamily="34" charset="-127"/>
              </a:rPr>
              <a:t>I</a:t>
            </a:r>
            <a:r>
              <a:rPr lang="en-US" altLang="ko-KR" sz="1800" dirty="0">
                <a:latin typeface="Arial" pitchFamily="34" charset="0"/>
                <a:ea typeface="Gulim" pitchFamily="34" charset="-127"/>
              </a:rPr>
              <a:t>T</a:t>
            </a:r>
            <a:r>
              <a:rPr lang="en-US" altLang="ko-KR" sz="2400" dirty="0">
                <a:latin typeface="Arial" pitchFamily="34" charset="0"/>
                <a:ea typeface="Gulim" pitchFamily="34" charset="-127"/>
              </a:rPr>
              <a:t> </a:t>
            </a:r>
            <a:r>
              <a:rPr lang="en-US" altLang="ko-KR" sz="2400" i="1" dirty="0">
                <a:latin typeface="Arial" pitchFamily="34" charset="0"/>
                <a:ea typeface="Gulim" pitchFamily="34" charset="-127"/>
              </a:rPr>
              <a:t>R</a:t>
            </a:r>
            <a:r>
              <a:rPr lang="en-US" altLang="ko-KR" sz="2400" dirty="0">
                <a:latin typeface="Arial" pitchFamily="34" charset="0"/>
                <a:ea typeface="Gulim" pitchFamily="34" charset="-127"/>
              </a:rPr>
              <a:t> Package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http://gking.harvard.edu/matchit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Ho, D. E., Imai, K., King, G. &amp; Stuart, E.A. 2007. Matching as nonparametric preprocessing for reducing model dependence in parametric causal inference. Political Analysis, 15:199-236.</a:t>
            </a:r>
          </a:p>
          <a:p>
            <a:pPr marL="320040" lvl="1" indent="0">
              <a:lnSpc>
                <a:spcPct val="85000"/>
              </a:lnSpc>
              <a:spcBef>
                <a:spcPts val="600"/>
              </a:spcBef>
              <a:buNone/>
            </a:pPr>
            <a:endParaRPr lang="en-US" altLang="ko-KR" sz="2000" dirty="0">
              <a:latin typeface="Arial" pitchFamily="34" charset="0"/>
              <a:ea typeface="Gulim" pitchFamily="34" charset="-127"/>
            </a:endParaRPr>
          </a:p>
          <a:p>
            <a:pPr>
              <a:lnSpc>
                <a:spcPct val="85000"/>
              </a:lnSpc>
              <a:spcBef>
                <a:spcPts val="600"/>
              </a:spcBef>
              <a:buClr>
                <a:srgbClr val="6B010B"/>
              </a:buClr>
            </a:pPr>
            <a:r>
              <a:rPr lang="en-US" altLang="ko-KR" sz="2200" dirty="0">
                <a:latin typeface="Arial" pitchFamily="34" charset="0"/>
                <a:ea typeface="Gulim" pitchFamily="34" charset="-127"/>
              </a:rPr>
              <a:t>Examples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Zepeda, D., </a:t>
            </a:r>
            <a:r>
              <a:rPr lang="en-US" altLang="ko-KR" sz="2000" dirty="0" err="1">
                <a:latin typeface="Arial" pitchFamily="34" charset="0"/>
                <a:ea typeface="Gulim" pitchFamily="34" charset="-127"/>
              </a:rPr>
              <a:t>Nyaga</a:t>
            </a: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, G., &amp; Young, G. 2015. Supply Chain Risk Management and Hospital Inventory: Effects of System Affiliation. Working Paper.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Zepeda, D. &amp; Sinha, K. IT-Leveraging Capability for Reducing Health Care Disparities: An Empirical Analysis of Primary Care Operations. Working Paper.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err="1">
                <a:latin typeface="Arial" pitchFamily="34" charset="0"/>
                <a:ea typeface="Gulim" pitchFamily="34" charset="-127"/>
              </a:rPr>
              <a:t>Taff</a:t>
            </a:r>
            <a:r>
              <a:rPr lang="en-US" altLang="ko-KR" sz="2000" dirty="0">
                <a:latin typeface="Arial" pitchFamily="34" charset="0"/>
                <a:ea typeface="Gulim" pitchFamily="34" charset="-127"/>
              </a:rPr>
              <a:t>, S.J. &amp; Weisberg, S. 2007. Compensated short-term conservation restrictions may reduce sales prices. The Appraisal Journal, Winter.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endParaRPr lang="en-US" altLang="ko-KR" sz="2200" dirty="0">
              <a:latin typeface="Arial" pitchFamily="34" charset="0"/>
              <a:ea typeface="Gulim" pitchFamily="34" charset="-127"/>
            </a:endParaRPr>
          </a:p>
          <a:p>
            <a:pPr>
              <a:lnSpc>
                <a:spcPct val="85000"/>
              </a:lnSpc>
              <a:spcBef>
                <a:spcPts val="600"/>
              </a:spcBef>
            </a:pPr>
            <a:endParaRPr lang="en-US" altLang="ko-KR" sz="2200" dirty="0">
              <a:latin typeface="Arial" pitchFamily="34" charset="0"/>
              <a:ea typeface="Gulim" pitchFamily="34" charset="-127"/>
            </a:endParaRPr>
          </a:p>
          <a:p>
            <a:pPr lvl="1">
              <a:lnSpc>
                <a:spcPct val="85000"/>
              </a:lnSpc>
              <a:spcBef>
                <a:spcPts val="600"/>
              </a:spcBef>
            </a:pPr>
            <a:endParaRPr lang="en-US" altLang="ko-KR" sz="2000" dirty="0">
              <a:latin typeface="Arial" pitchFamily="34" charset="0"/>
              <a:ea typeface="Gulim" pitchFamily="34" charset="-127"/>
            </a:endParaRPr>
          </a:p>
          <a:p>
            <a:pPr lvl="1">
              <a:lnSpc>
                <a:spcPct val="85000"/>
              </a:lnSpc>
              <a:spcBef>
                <a:spcPts val="600"/>
              </a:spcBef>
            </a:pPr>
            <a:endParaRPr lang="en-US" altLang="ko-KR" sz="2000" dirty="0">
              <a:latin typeface="Arial" pitchFamily="34" charset="0"/>
              <a:ea typeface="Gulim" pitchFamily="34" charset="-127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8013" cy="1231900"/>
          </a:xfrm>
        </p:spPr>
        <p:txBody>
          <a:bodyPr anchor="ctr"/>
          <a:lstStyle/>
          <a:p>
            <a:pPr eaLnBrk="1" hangingPunct="1"/>
            <a:r>
              <a:rPr lang="en-US" sz="2800" dirty="0">
                <a:solidFill>
                  <a:schemeClr val="tx1"/>
                </a:solidFill>
                <a:latin typeface="Arial" pitchFamily="34" charset="0"/>
              </a:rPr>
              <a:t>References</a:t>
            </a:r>
            <a:endParaRPr lang="en-US" sz="2800" i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7" name="Slide Number Placeholder 53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</p:spPr>
        <p:txBody>
          <a:bodyPr>
            <a:normAutofit/>
          </a:bodyPr>
          <a:lstStyle/>
          <a:p>
            <a:fld id="{D5529543-AEFF-4F2D-A0E7-CDB6FBA2696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50011"/>
      </p:ext>
    </p:extLst>
  </p:cSld>
  <p:clrMapOvr>
    <a:masterClrMapping/>
  </p:clrMapOvr>
  <p:transition advTm="47665">
    <p:rand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86265" y="1749370"/>
            <a:ext cx="8962848" cy="1665125"/>
          </a:xfrm>
          <a:noFill/>
          <a:ln w="12700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>
              <a:spcBef>
                <a:spcPts val="3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4400" b="1" dirty="0">
                <a:solidFill>
                  <a:srgbClr val="990033"/>
                </a:solidFill>
              </a:rPr>
              <a:t>Thank You!</a:t>
            </a:r>
            <a:endParaRPr lang="en-GB" sz="4400" b="1" dirty="0">
              <a:solidFill>
                <a:srgbClr val="990033"/>
              </a:solidFill>
            </a:endParaRPr>
          </a:p>
        </p:txBody>
      </p:sp>
      <p:sp>
        <p:nvSpPr>
          <p:cNvPr id="13314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700"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700"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700"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700"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700"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700"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700"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700"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700">
                <a:solidFill>
                  <a:schemeClr val="tx1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eaLnBrk="1" hangingPunct="1"/>
            <a:fld id="{4D998A2C-6DD7-41A7-B687-3CC345862470}" type="slidenum">
              <a:rPr lang="en-US" sz="900">
                <a:solidFill>
                  <a:srgbClr val="FFFFFF"/>
                </a:solidFill>
                <a:latin typeface="Helvetica" pitchFamily="34" charset="0"/>
                <a:ea typeface="Arial Unicode MS" pitchFamily="34" charset="-128"/>
              </a:rPr>
              <a:pPr eaLnBrk="1" hangingPunct="1"/>
              <a:t>26</a:t>
            </a:fld>
            <a:endParaRPr lang="en-US" sz="900" dirty="0">
              <a:solidFill>
                <a:srgbClr val="FFFFFF"/>
              </a:solidFill>
              <a:latin typeface="Helvetica" pitchFamily="34" charset="0"/>
              <a:ea typeface="Arial Unicode MS" pitchFamily="34" charset="-128"/>
            </a:endParaRPr>
          </a:p>
        </p:txBody>
      </p:sp>
      <p:pic>
        <p:nvPicPr>
          <p:cNvPr id="8" name="Picture 2" descr="D'Amore-McKim School of Business - Northeastern University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52" y="189578"/>
            <a:ext cx="3760678" cy="54864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9" name="Picture 8" descr="Center for Health Policy and Healthcare Researc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064" y="99084"/>
            <a:ext cx="4719477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0" y="3240114"/>
            <a:ext cx="9144000" cy="2092881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3200" b="1" dirty="0">
                <a:solidFill>
                  <a:srgbClr val="000000"/>
                </a:solidFill>
              </a:rPr>
              <a:t>David Zepeda</a:t>
            </a:r>
          </a:p>
          <a:p>
            <a:pPr algn="ctr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</a:rPr>
              <a:t>Assistant Professor</a:t>
            </a:r>
          </a:p>
          <a:p>
            <a:pPr algn="ctr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</a:rPr>
              <a:t>Supply Chain &amp; Information Management</a:t>
            </a:r>
          </a:p>
          <a:p>
            <a:pPr algn="ctr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</a:rPr>
              <a:t>d.zepeda@neu.edu</a:t>
            </a:r>
          </a:p>
          <a:p>
            <a:pPr algn="ctr">
              <a:spcBef>
                <a:spcPts val="0"/>
              </a:spcBef>
            </a:pP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054517"/>
      </p:ext>
    </p:extLst>
  </p:cSld>
  <p:clrMapOvr>
    <a:masterClrMapping/>
  </p:clrMapOvr>
  <p:transition spd="slow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8013" cy="1231900"/>
          </a:xfrm>
        </p:spPr>
        <p:txBody>
          <a:bodyPr anchor="ctr"/>
          <a:lstStyle/>
          <a:p>
            <a:pPr eaLnBrk="1" hangingPunct="1"/>
            <a:r>
              <a:rPr lang="en-US" sz="2800" dirty="0">
                <a:solidFill>
                  <a:schemeClr val="tx1"/>
                </a:solidFill>
                <a:latin typeface="Arial" pitchFamily="34" charset="0"/>
              </a:rPr>
              <a:t>Problem</a:t>
            </a:r>
          </a:p>
        </p:txBody>
      </p:sp>
      <p:sp>
        <p:nvSpPr>
          <p:cNvPr id="7" name="Slide Number Placeholder 53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</p:spPr>
        <p:txBody>
          <a:bodyPr>
            <a:normAutofit/>
          </a:bodyPr>
          <a:lstStyle/>
          <a:p>
            <a:fld id="{D5529543-AEFF-4F2D-A0E7-CDB6FBA26962}" type="slidenum">
              <a:rPr lang="en-US" smtClean="0"/>
              <a:pPr/>
              <a:t>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436" name="Rectangle 3"/>
              <p:cNvSpPr>
                <a:spLocks noGrp="1" noChangeArrowheads="1"/>
              </p:cNvSpPr>
              <p:nvPr>
                <p:ph sz="quarter" idx="1"/>
              </p:nvPr>
            </p:nvSpPr>
            <p:spPr>
              <a:xfrm>
                <a:off x="466725" y="1081967"/>
                <a:ext cx="8228013" cy="5496253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85000"/>
                  </a:lnSpc>
                  <a:spcBef>
                    <a:spcPts val="600"/>
                  </a:spcBef>
                  <a:buClr>
                    <a:schemeClr val="accent2"/>
                  </a:buClr>
                </a:pPr>
                <a:r>
                  <a:rPr lang="en-US" altLang="ko-KR" sz="2400" dirty="0">
                    <a:latin typeface="Arial" pitchFamily="34" charset="0"/>
                    <a:ea typeface="Gulim" pitchFamily="34" charset="-127"/>
                  </a:rPr>
                  <a:t>Consider a study with </a:t>
                </a:r>
                <a:r>
                  <a:rPr lang="en-US" altLang="ko-KR" sz="2400" i="1" dirty="0">
                    <a:latin typeface="Arial" pitchFamily="34" charset="0"/>
                    <a:ea typeface="Gulim" pitchFamily="34" charset="-127"/>
                  </a:rPr>
                  <a:t>n</a:t>
                </a:r>
                <a:r>
                  <a:rPr lang="en-US" altLang="ko-KR" sz="2400" dirty="0">
                    <a:latin typeface="Arial" pitchFamily="34" charset="0"/>
                    <a:ea typeface="Gulim" pitchFamily="34" charset="-127"/>
                  </a:rPr>
                  <a:t> observational units.  There are two treatment states, 0 and 1.  </a:t>
                </a:r>
              </a:p>
              <a:p>
                <a:pPr>
                  <a:lnSpc>
                    <a:spcPct val="85000"/>
                  </a:lnSpc>
                  <a:spcBef>
                    <a:spcPts val="600"/>
                  </a:spcBef>
                  <a:buClr>
                    <a:schemeClr val="accent2"/>
                  </a:buClr>
                </a:pPr>
                <a:endParaRPr lang="en-US" altLang="ko-KR" sz="2400" dirty="0">
                  <a:latin typeface="Arial" pitchFamily="34" charset="0"/>
                  <a:ea typeface="Gulim" pitchFamily="34" charset="-127"/>
                </a:endParaRPr>
              </a:p>
              <a:p>
                <a:pPr>
                  <a:lnSpc>
                    <a:spcPct val="85000"/>
                  </a:lnSpc>
                  <a:spcBef>
                    <a:spcPts val="600"/>
                  </a:spcBef>
                  <a:buClr>
                    <a:schemeClr val="accent2"/>
                  </a:buClr>
                </a:pPr>
                <a:r>
                  <a:rPr lang="en-US" altLang="ko-KR" sz="2400" dirty="0">
                    <a:latin typeface="Arial" pitchFamily="34" charset="0"/>
                    <a:ea typeface="Gulim" pitchFamily="34" charset="-127"/>
                  </a:rPr>
                  <a:t>The response of the </a:t>
                </a:r>
                <a:r>
                  <a:rPr lang="en-US" altLang="ko-KR" sz="2400" i="1" dirty="0" err="1">
                    <a:latin typeface="Arial" pitchFamily="34" charset="0"/>
                    <a:ea typeface="Gulim" pitchFamily="34" charset="-127"/>
                  </a:rPr>
                  <a:t>ith</a:t>
                </a:r>
                <a:r>
                  <a:rPr lang="en-US" altLang="ko-KR" sz="2400" dirty="0">
                    <a:latin typeface="Arial" pitchFamily="34" charset="0"/>
                    <a:ea typeface="Gulim" pitchFamily="34" charset="-127"/>
                  </a:rPr>
                  <a:t> unit is indicated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800" i="1">
                            <a:latin typeface="Cambria Math" panose="02040503050406030204" pitchFamily="18" charset="0"/>
                            <a:ea typeface="Gulim" pitchFamily="34" charset="-127"/>
                          </a:rPr>
                        </m:ctrlPr>
                      </m:sSubPr>
                      <m:e>
                        <m:r>
                          <a:rPr lang="en-US" altLang="ko-KR" sz="2800" i="1">
                            <a:latin typeface="Cambria Math"/>
                            <a:ea typeface="Gulim" pitchFamily="34" charset="-127"/>
                          </a:rPr>
                          <m:t>𝑦</m:t>
                        </m:r>
                      </m:e>
                      <m:sub>
                        <m:r>
                          <a:rPr lang="en-US" altLang="ko-KR" sz="2800" i="1">
                            <a:latin typeface="Cambria Math"/>
                            <a:ea typeface="Gulim" pitchFamily="34" charset="-127"/>
                          </a:rPr>
                          <m:t>1</m:t>
                        </m:r>
                        <m:r>
                          <a:rPr lang="en-US" altLang="ko-KR" sz="2800" b="0" i="1" smtClean="0">
                            <a:latin typeface="Cambria Math"/>
                            <a:ea typeface="Gulim" pitchFamily="34" charset="-127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ko-KR" sz="2400" dirty="0">
                    <a:latin typeface="Arial" pitchFamily="34" charset="0"/>
                    <a:ea typeface="Gulim" pitchFamily="34" charset="-127"/>
                  </a:rPr>
                  <a:t> if the </a:t>
                </a:r>
                <a:r>
                  <a:rPr lang="en-US" altLang="ko-KR" sz="2400" i="1" dirty="0" err="1">
                    <a:latin typeface="Arial" pitchFamily="34" charset="0"/>
                    <a:ea typeface="Gulim" pitchFamily="34" charset="-127"/>
                  </a:rPr>
                  <a:t>ith</a:t>
                </a:r>
                <a:r>
                  <a:rPr lang="en-US" altLang="ko-KR" sz="2400" dirty="0">
                    <a:latin typeface="Arial" pitchFamily="34" charset="0"/>
                    <a:ea typeface="Gulim" pitchFamily="34" charset="-127"/>
                  </a:rPr>
                  <a:t> unit received treatment = 1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800" i="1">
                            <a:latin typeface="Cambria Math" panose="02040503050406030204" pitchFamily="18" charset="0"/>
                            <a:ea typeface="Gulim" pitchFamily="34" charset="-127"/>
                          </a:rPr>
                        </m:ctrlPr>
                      </m:sSubPr>
                      <m:e>
                        <m:r>
                          <a:rPr lang="en-US" altLang="ko-KR" sz="2800" i="1">
                            <a:latin typeface="Cambria Math"/>
                            <a:ea typeface="Gulim" pitchFamily="34" charset="-127"/>
                          </a:rPr>
                          <m:t>𝑦</m:t>
                        </m:r>
                      </m:e>
                      <m:sub>
                        <m:r>
                          <a:rPr lang="en-US" altLang="ko-KR" sz="2800" b="0" i="1" smtClean="0">
                            <a:latin typeface="Cambria Math"/>
                            <a:ea typeface="Gulim" pitchFamily="34" charset="-127"/>
                          </a:rPr>
                          <m:t>0</m:t>
                        </m:r>
                        <m:r>
                          <a:rPr lang="en-US" altLang="ko-KR" sz="2800" i="1">
                            <a:latin typeface="Cambria Math"/>
                            <a:ea typeface="Gulim" pitchFamily="34" charset="-127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ko-KR" sz="2400" dirty="0">
                    <a:latin typeface="Arial" pitchFamily="34" charset="0"/>
                    <a:ea typeface="Gulim" pitchFamily="34" charset="-127"/>
                  </a:rPr>
                  <a:t> if the </a:t>
                </a:r>
                <a:r>
                  <a:rPr lang="en-US" altLang="ko-KR" sz="2400" i="1" dirty="0" err="1">
                    <a:latin typeface="Arial" pitchFamily="34" charset="0"/>
                    <a:ea typeface="Gulim" pitchFamily="34" charset="-127"/>
                  </a:rPr>
                  <a:t>ith</a:t>
                </a:r>
                <a:r>
                  <a:rPr lang="en-US" altLang="ko-KR" sz="2400" dirty="0">
                    <a:latin typeface="Arial" pitchFamily="34" charset="0"/>
                    <a:ea typeface="Gulim" pitchFamily="34" charset="-127"/>
                  </a:rPr>
                  <a:t> unit received treatment = 0.  </a:t>
                </a:r>
              </a:p>
              <a:p>
                <a:pPr marL="0" indent="0" algn="ctr">
                  <a:lnSpc>
                    <a:spcPct val="85000"/>
                  </a:lnSpc>
                  <a:spcBef>
                    <a:spcPts val="600"/>
                  </a:spcBef>
                  <a:buClr>
                    <a:schemeClr val="accent2"/>
                  </a:buClr>
                  <a:buNone/>
                </a:pPr>
                <a:endParaRPr lang="en-US" altLang="ko-KR" sz="2000" dirty="0">
                  <a:latin typeface="Arial" panose="020B0604020202020204" pitchFamily="34" charset="0"/>
                  <a:ea typeface="Gulim" pitchFamily="34" charset="-127"/>
                  <a:cs typeface="Arial" panose="020B0604020202020204" pitchFamily="34" charset="0"/>
                </a:endParaRPr>
              </a:p>
              <a:p>
                <a:pPr marL="0" indent="0" algn="ctr">
                  <a:lnSpc>
                    <a:spcPct val="85000"/>
                  </a:lnSpc>
                  <a:spcBef>
                    <a:spcPts val="600"/>
                  </a:spcBef>
                  <a:buClr>
                    <a:schemeClr val="accent2"/>
                  </a:buClr>
                  <a:buNone/>
                </a:pPr>
                <a:r>
                  <a:rPr lang="en-US" altLang="ko-KR" sz="2000" dirty="0">
                    <a:latin typeface="Arial" panose="020B0604020202020204" pitchFamily="34" charset="0"/>
                    <a:ea typeface="Gulim" pitchFamily="34" charset="-127"/>
                    <a:cs typeface="Arial" panose="020B0604020202020204" pitchFamily="34" charset="0"/>
                  </a:rPr>
                  <a:t>Mean causal effect </a:t>
                </a:r>
                <a:r>
                  <a:rPr lang="en-US" altLang="ko-KR" sz="2000" dirty="0">
                    <a:ea typeface="Gulim" pitchFamily="34" charset="-127"/>
                  </a:rPr>
                  <a:t>= </a:t>
                </a:r>
                <a14:m>
                  <m:oMath xmlns:m="http://schemas.openxmlformats.org/officeDocument/2006/math">
                    <m:r>
                      <a:rPr lang="en-US" altLang="ko-KR" sz="2000" i="1">
                        <a:latin typeface="Cambria Math"/>
                        <a:ea typeface="Gulim" pitchFamily="34" charset="-127"/>
                      </a:rPr>
                      <m:t>𝐸</m:t>
                    </m:r>
                    <m:r>
                      <a:rPr lang="en-US" altLang="ko-KR" sz="2000" i="1">
                        <a:latin typeface="Cambria Math"/>
                        <a:ea typeface="Gulim" pitchFamily="34" charset="-127"/>
                      </a:rPr>
                      <m:t>(</m:t>
                    </m:r>
                    <m:sSub>
                      <m:sSubPr>
                        <m:ctrlPr>
                          <a:rPr lang="en-US" altLang="ko-KR" sz="2000" i="1">
                            <a:latin typeface="Cambria Math" panose="02040503050406030204" pitchFamily="18" charset="0"/>
                            <a:ea typeface="Gulim" pitchFamily="34" charset="-127"/>
                          </a:rPr>
                        </m:ctrlPr>
                      </m:sSubPr>
                      <m:e>
                        <m:r>
                          <a:rPr lang="en-US" altLang="ko-KR" sz="2000" b="0" i="1" smtClean="0">
                            <a:latin typeface="Cambria Math"/>
                            <a:ea typeface="Gulim" pitchFamily="34" charset="-127"/>
                          </a:rPr>
                          <m:t>𝑌</m:t>
                        </m:r>
                      </m:e>
                      <m:sub>
                        <m:r>
                          <a:rPr lang="en-US" altLang="ko-KR" sz="2000" i="1">
                            <a:latin typeface="Cambria Math"/>
                            <a:ea typeface="Gulim" pitchFamily="34" charset="-127"/>
                          </a:rPr>
                          <m:t>1</m:t>
                        </m:r>
                        <m:r>
                          <a:rPr lang="en-US" altLang="ko-KR" sz="2000" b="0" i="1" smtClean="0">
                            <a:latin typeface="Cambria Math"/>
                            <a:ea typeface="Gulim" pitchFamily="34" charset="-127"/>
                          </a:rPr>
                          <m:t>𝑖</m:t>
                        </m:r>
                      </m:sub>
                    </m:sSub>
                    <m:r>
                      <a:rPr lang="en-US" altLang="ko-KR" sz="2000" i="1">
                        <a:latin typeface="Cambria Math"/>
                        <a:ea typeface="Gulim" pitchFamily="34" charset="-127"/>
                      </a:rPr>
                      <m:t>)−</m:t>
                    </m:r>
                    <m:sSub>
                      <m:sSubPr>
                        <m:ctrlPr>
                          <a:rPr lang="en-US" altLang="ko-KR" sz="2000" i="1">
                            <a:latin typeface="Cambria Math" panose="02040503050406030204" pitchFamily="18" charset="0"/>
                            <a:ea typeface="Gulim" pitchFamily="34" charset="-127"/>
                          </a:rPr>
                        </m:ctrlPr>
                      </m:sSubPr>
                      <m:e>
                        <m:r>
                          <a:rPr lang="en-US" altLang="ko-KR" sz="2000" i="1">
                            <a:latin typeface="Cambria Math"/>
                            <a:ea typeface="Gulim" pitchFamily="34" charset="-127"/>
                          </a:rPr>
                          <m:t>𝐸</m:t>
                        </m:r>
                        <m:r>
                          <a:rPr lang="en-US" altLang="ko-KR" sz="2000" i="1">
                            <a:latin typeface="Cambria Math"/>
                            <a:ea typeface="Gulim" pitchFamily="34" charset="-127"/>
                          </a:rPr>
                          <m:t>(</m:t>
                        </m:r>
                        <m:r>
                          <a:rPr lang="en-US" altLang="ko-KR" sz="2000" b="0" i="1" smtClean="0">
                            <a:latin typeface="Cambria Math"/>
                            <a:ea typeface="Gulim" pitchFamily="34" charset="-127"/>
                          </a:rPr>
                          <m:t>𝑌</m:t>
                        </m:r>
                      </m:e>
                      <m:sub>
                        <m:r>
                          <a:rPr lang="en-US" altLang="ko-KR" sz="2000" i="1">
                            <a:latin typeface="Cambria Math"/>
                            <a:ea typeface="Gulim" pitchFamily="34" charset="-127"/>
                          </a:rPr>
                          <m:t>0</m:t>
                        </m:r>
                        <m:r>
                          <a:rPr lang="en-US" altLang="ko-KR" sz="2000" b="0" i="1" smtClean="0">
                            <a:latin typeface="Cambria Math"/>
                            <a:ea typeface="Gulim" pitchFamily="34" charset="-127"/>
                          </a:rPr>
                          <m:t>𝑖</m:t>
                        </m:r>
                      </m:sub>
                    </m:sSub>
                    <m:r>
                      <a:rPr lang="en-US" altLang="ko-KR" sz="2000" i="1">
                        <a:latin typeface="Cambria Math"/>
                        <a:ea typeface="Gulim" pitchFamily="34" charset="-127"/>
                      </a:rPr>
                      <m:t>)</m:t>
                    </m:r>
                  </m:oMath>
                </a14:m>
                <a:endParaRPr lang="en-US" altLang="ko-KR" sz="2000" dirty="0">
                  <a:latin typeface="Arial" pitchFamily="34" charset="0"/>
                  <a:ea typeface="Gulim" pitchFamily="34" charset="-127"/>
                </a:endParaRPr>
              </a:p>
              <a:p>
                <a:pPr marL="0" indent="0">
                  <a:lnSpc>
                    <a:spcPct val="85000"/>
                  </a:lnSpc>
                  <a:spcBef>
                    <a:spcPts val="600"/>
                  </a:spcBef>
                  <a:buClr>
                    <a:schemeClr val="accent2"/>
                  </a:buClr>
                  <a:buNone/>
                </a:pPr>
                <a:endParaRPr lang="en-US" altLang="ko-KR" sz="2400" dirty="0">
                  <a:latin typeface="Arial" pitchFamily="34" charset="0"/>
                  <a:ea typeface="Gulim" pitchFamily="34" charset="-127"/>
                </a:endParaRPr>
              </a:p>
            </p:txBody>
          </p:sp>
        </mc:Choice>
        <mc:Fallback xmlns="">
          <p:sp>
            <p:nvSpPr>
              <p:cNvPr id="1843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66725" y="1081967"/>
                <a:ext cx="8228013" cy="5496253"/>
              </a:xfrm>
              <a:blipFill rotWithShape="1">
                <a:blip r:embed="rId3"/>
                <a:stretch>
                  <a:fillRect l="-593" t="-1774" r="-14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1402160"/>
      </p:ext>
    </p:extLst>
  </p:cSld>
  <p:clrMapOvr>
    <a:masterClrMapping/>
  </p:clrMapOvr>
  <p:transition advTm="47665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8013" cy="1231900"/>
          </a:xfrm>
        </p:spPr>
        <p:txBody>
          <a:bodyPr anchor="ctr"/>
          <a:lstStyle/>
          <a:p>
            <a:pPr eaLnBrk="1" hangingPunct="1"/>
            <a:r>
              <a:rPr lang="en-US" sz="2800" dirty="0">
                <a:solidFill>
                  <a:schemeClr val="tx1"/>
                </a:solidFill>
                <a:latin typeface="Arial" pitchFamily="34" charset="0"/>
              </a:rPr>
              <a:t>Problem</a:t>
            </a:r>
          </a:p>
        </p:txBody>
      </p:sp>
      <p:sp>
        <p:nvSpPr>
          <p:cNvPr id="7" name="Slide Number Placeholder 53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</p:spPr>
        <p:txBody>
          <a:bodyPr>
            <a:normAutofit/>
          </a:bodyPr>
          <a:lstStyle/>
          <a:p>
            <a:fld id="{D5529543-AEFF-4F2D-A0E7-CDB6FBA26962}" type="slidenum">
              <a:rPr lang="en-US" smtClean="0"/>
              <a:pPr/>
              <a:t>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436" name="Rectangle 3"/>
              <p:cNvSpPr>
                <a:spLocks noGrp="1" noChangeArrowheads="1"/>
              </p:cNvSpPr>
              <p:nvPr>
                <p:ph sz="quarter" idx="1"/>
              </p:nvPr>
            </p:nvSpPr>
            <p:spPr>
              <a:xfrm>
                <a:off x="466725" y="1081967"/>
                <a:ext cx="8228013" cy="5496253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85000"/>
                  </a:lnSpc>
                  <a:spcBef>
                    <a:spcPts val="600"/>
                  </a:spcBef>
                  <a:buClr>
                    <a:schemeClr val="accent2"/>
                  </a:buClr>
                </a:pPr>
                <a:r>
                  <a:rPr lang="en-US" altLang="ko-KR" sz="2400" dirty="0">
                    <a:latin typeface="Arial" pitchFamily="34" charset="0"/>
                    <a:ea typeface="Gulim" pitchFamily="34" charset="-127"/>
                  </a:rPr>
                  <a:t>The goal is to estimate the average effect over observations.  </a:t>
                </a:r>
              </a:p>
              <a:p>
                <a:pPr>
                  <a:lnSpc>
                    <a:spcPct val="85000"/>
                  </a:lnSpc>
                  <a:spcBef>
                    <a:spcPts val="600"/>
                  </a:spcBef>
                  <a:buClr>
                    <a:schemeClr val="accent2"/>
                  </a:buClr>
                </a:pPr>
                <a:endParaRPr lang="en-US" altLang="ko-KR" sz="2400" dirty="0">
                  <a:latin typeface="Arial" pitchFamily="34" charset="0"/>
                  <a:ea typeface="Gulim" pitchFamily="34" charset="-127"/>
                </a:endParaRPr>
              </a:p>
              <a:p>
                <a:pPr>
                  <a:lnSpc>
                    <a:spcPct val="85000"/>
                  </a:lnSpc>
                  <a:spcBef>
                    <a:spcPts val="600"/>
                  </a:spcBef>
                  <a:buClr>
                    <a:schemeClr val="accent2"/>
                  </a:buClr>
                </a:pPr>
                <a:r>
                  <a:rPr lang="en-US" altLang="ko-KR" sz="2400" dirty="0">
                    <a:latin typeface="Arial" pitchFamily="34" charset="0"/>
                    <a:ea typeface="Gulim" pitchFamily="34" charset="-127"/>
                  </a:rPr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400" i="1">
                            <a:latin typeface="Cambria Math" panose="02040503050406030204" pitchFamily="18" charset="0"/>
                            <a:ea typeface="Gulim" pitchFamily="34" charset="-127"/>
                          </a:rPr>
                        </m:ctrlPr>
                      </m:sSubPr>
                      <m:e>
                        <m:r>
                          <a:rPr lang="en-US" altLang="ko-KR" sz="2400" b="0" i="1" smtClean="0">
                            <a:latin typeface="Cambria Math"/>
                            <a:ea typeface="Gulim" pitchFamily="34" charset="-127"/>
                          </a:rPr>
                          <m:t>𝑋</m:t>
                        </m:r>
                      </m:e>
                      <m:sub>
                        <m:r>
                          <a:rPr lang="en-US" altLang="ko-KR" sz="2400" i="1">
                            <a:latin typeface="Cambria Math"/>
                            <a:ea typeface="Gulim" pitchFamily="34" charset="-127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ko-KR" sz="2400" dirty="0">
                    <a:latin typeface="Arial" pitchFamily="34" charset="0"/>
                    <a:ea typeface="Gulim" pitchFamily="34" charset="-127"/>
                  </a:rPr>
                  <a:t> be a vector of the characteristics of the unit (i.e., covariates) that are not consequences of the treatment.  </a:t>
                </a:r>
              </a:p>
              <a:p>
                <a:pPr>
                  <a:lnSpc>
                    <a:spcPct val="85000"/>
                  </a:lnSpc>
                  <a:spcBef>
                    <a:spcPts val="600"/>
                  </a:spcBef>
                  <a:buClr>
                    <a:schemeClr val="accent2"/>
                  </a:buClr>
                </a:pPr>
                <a:endParaRPr lang="en-US" altLang="ko-KR" sz="2400" dirty="0">
                  <a:latin typeface="Arial" pitchFamily="34" charset="0"/>
                  <a:ea typeface="Gulim" pitchFamily="34" charset="-127"/>
                </a:endParaRPr>
              </a:p>
              <a:p>
                <a:pPr>
                  <a:lnSpc>
                    <a:spcPct val="85000"/>
                  </a:lnSpc>
                  <a:spcBef>
                    <a:spcPts val="600"/>
                  </a:spcBef>
                  <a:buClr>
                    <a:schemeClr val="accent2"/>
                  </a:buClr>
                </a:pPr>
                <a:r>
                  <a:rPr lang="en-US" altLang="ko-KR" sz="2400" dirty="0">
                    <a:latin typeface="Arial" pitchFamily="34" charset="0"/>
                    <a:ea typeface="Gulim" pitchFamily="34" charset="-127"/>
                  </a:rPr>
                  <a:t>The mean causal effect averaged over all units is the average treatment effect (ATE).</a:t>
                </a:r>
              </a:p>
              <a:p>
                <a:pPr>
                  <a:lnSpc>
                    <a:spcPct val="85000"/>
                  </a:lnSpc>
                  <a:spcBef>
                    <a:spcPts val="600"/>
                  </a:spcBef>
                  <a:buClr>
                    <a:schemeClr val="accent2"/>
                  </a:buClr>
                </a:pPr>
                <a:endParaRPr lang="en-US" altLang="ko-KR" sz="2400" dirty="0">
                  <a:latin typeface="Arial" pitchFamily="34" charset="0"/>
                  <a:ea typeface="Gulim" pitchFamily="34" charset="-127"/>
                </a:endParaRPr>
              </a:p>
              <a:p>
                <a:pPr marL="0" indent="0" algn="ctr">
                  <a:lnSpc>
                    <a:spcPct val="85000"/>
                  </a:lnSpc>
                  <a:spcBef>
                    <a:spcPts val="600"/>
                  </a:spcBef>
                  <a:buClr>
                    <a:schemeClr val="accent2"/>
                  </a:buClr>
                  <a:buNone/>
                </a:pPr>
                <a:r>
                  <a:rPr lang="en-US" altLang="ko-KR" sz="2000" dirty="0">
                    <a:latin typeface="Arial" panose="020B0604020202020204" pitchFamily="34" charset="0"/>
                    <a:ea typeface="Gulim" pitchFamily="34" charset="-127"/>
                    <a:cs typeface="Arial" panose="020B0604020202020204" pitchFamily="34" charset="0"/>
                  </a:rPr>
                  <a:t>ATE </a:t>
                </a:r>
                <a:r>
                  <a:rPr lang="en-US" altLang="ko-KR" sz="2000" dirty="0">
                    <a:ea typeface="Gulim" pitchFamily="34" charset="-127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2000" i="1" smtClean="0">
                            <a:latin typeface="Cambria Math" panose="02040503050406030204" pitchFamily="18" charset="0"/>
                            <a:ea typeface="Gulim" pitchFamily="34" charset="-127"/>
                          </a:rPr>
                        </m:ctrlPr>
                      </m:fPr>
                      <m:num>
                        <m:r>
                          <a:rPr lang="en-US" altLang="ko-KR" sz="2000" b="0" i="1" smtClean="0">
                            <a:latin typeface="Cambria Math"/>
                            <a:ea typeface="Gulim" pitchFamily="34" charset="-127"/>
                          </a:rPr>
                          <m:t>1</m:t>
                        </m:r>
                      </m:num>
                      <m:den>
                        <m:r>
                          <a:rPr lang="en-US" altLang="ko-KR" sz="2000" b="0" i="1" smtClean="0">
                            <a:latin typeface="Cambria Math"/>
                            <a:ea typeface="Gulim" pitchFamily="34" charset="-127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altLang="ko-KR" sz="2000" i="1" smtClean="0">
                            <a:latin typeface="Cambria Math" panose="02040503050406030204" pitchFamily="18" charset="0"/>
                            <a:ea typeface="Gulim" pitchFamily="34" charset="-127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ko-KR" sz="2000" b="0" i="1" smtClean="0">
                            <a:latin typeface="Cambria Math"/>
                            <a:ea typeface="Gulim" pitchFamily="34" charset="-127"/>
                          </a:rPr>
                          <m:t>𝑖</m:t>
                        </m:r>
                        <m:r>
                          <a:rPr lang="en-US" altLang="ko-KR" sz="2000" b="0" i="1" smtClean="0">
                            <a:latin typeface="Cambria Math"/>
                            <a:ea typeface="Gulim" pitchFamily="34" charset="-127"/>
                          </a:rPr>
                          <m:t>=1</m:t>
                        </m:r>
                      </m:sub>
                      <m:sup>
                        <m:r>
                          <a:rPr lang="en-US" altLang="ko-KR" sz="2000" b="0" i="1" smtClean="0">
                            <a:latin typeface="Cambria Math"/>
                            <a:ea typeface="Gulim" pitchFamily="34" charset="-127"/>
                          </a:rPr>
                          <m:t>𝑛</m:t>
                        </m:r>
                      </m:sup>
                      <m:e>
                        <m:r>
                          <a:rPr lang="en-US" altLang="ko-KR" sz="2000" i="1">
                            <a:latin typeface="Cambria Math"/>
                            <a:ea typeface="Gulim" pitchFamily="34" charset="-127"/>
                          </a:rPr>
                          <m:t>𝐸</m:t>
                        </m:r>
                        <m:r>
                          <a:rPr lang="en-US" altLang="ko-KR" sz="2000" i="1">
                            <a:latin typeface="Cambria Math"/>
                            <a:ea typeface="Gulim" pitchFamily="34" charset="-127"/>
                          </a:rPr>
                          <m:t>(</m:t>
                        </m:r>
                        <m:sSub>
                          <m:sSubPr>
                            <m:ctrlPr>
                              <a:rPr lang="en-US" altLang="ko-KR" sz="2000" i="1" smtClean="0">
                                <a:latin typeface="Cambria Math" panose="02040503050406030204" pitchFamily="18" charset="0"/>
                                <a:ea typeface="Gulim" pitchFamily="34" charset="-127"/>
                              </a:rPr>
                            </m:ctrlPr>
                          </m:sSubPr>
                          <m:e>
                            <m:r>
                              <a:rPr lang="en-US" altLang="ko-KR" sz="2000" b="0" i="1" smtClean="0">
                                <a:latin typeface="Cambria Math"/>
                                <a:ea typeface="Gulim" pitchFamily="34" charset="-127"/>
                              </a:rPr>
                              <m:t>𝑌</m:t>
                            </m:r>
                          </m:e>
                          <m:sub>
                            <m:r>
                              <a:rPr lang="en-US" altLang="ko-KR" sz="2000" i="1">
                                <a:latin typeface="Cambria Math"/>
                                <a:ea typeface="Gulim" pitchFamily="34" charset="-127"/>
                              </a:rPr>
                              <m:t>1</m:t>
                            </m:r>
                            <m:r>
                              <a:rPr lang="en-US" altLang="ko-KR" sz="2000" b="0" i="1" smtClean="0">
                                <a:latin typeface="Cambria Math"/>
                                <a:ea typeface="Gulim" pitchFamily="34" charset="-127"/>
                              </a:rPr>
                              <m:t>𝑖</m:t>
                            </m:r>
                          </m:sub>
                        </m:sSub>
                        <m:r>
                          <a:rPr lang="en-US" altLang="ko-KR" sz="2000" b="0" i="1" smtClean="0">
                            <a:latin typeface="Cambria Math"/>
                            <a:ea typeface="Gulim" pitchFamily="34" charset="-127"/>
                          </a:rPr>
                          <m:t>|</m:t>
                        </m:r>
                        <m:sSub>
                          <m:sSubPr>
                            <m:ctrlPr>
                              <a:rPr lang="en-US" altLang="ko-KR" sz="2000" b="0" i="1" smtClean="0">
                                <a:latin typeface="Cambria Math" panose="02040503050406030204" pitchFamily="18" charset="0"/>
                                <a:ea typeface="Gulim" pitchFamily="34" charset="-127"/>
                              </a:rPr>
                            </m:ctrlPr>
                          </m:sSubPr>
                          <m:e>
                            <m:r>
                              <a:rPr lang="en-US" altLang="ko-KR" sz="2000" b="0" i="1" smtClean="0">
                                <a:latin typeface="Cambria Math"/>
                                <a:ea typeface="Gulim" pitchFamily="34" charset="-127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sz="2000" b="0" i="1" smtClean="0">
                                <a:latin typeface="Cambria Math"/>
                                <a:ea typeface="Gulim" pitchFamily="34" charset="-127"/>
                              </a:rPr>
                              <m:t>𝑖</m:t>
                            </m:r>
                          </m:sub>
                        </m:sSub>
                        <m:r>
                          <a:rPr lang="en-US" altLang="ko-KR" sz="2000" i="1">
                            <a:latin typeface="Cambria Math"/>
                            <a:ea typeface="Gulim" pitchFamily="34" charset="-127"/>
                          </a:rPr>
                          <m:t>)−</m:t>
                        </m:r>
                        <m:sSub>
                          <m:sSubPr>
                            <m:ctrlPr>
                              <a:rPr lang="en-US" altLang="ko-KR" sz="2000" i="1">
                                <a:latin typeface="Cambria Math" panose="02040503050406030204" pitchFamily="18" charset="0"/>
                                <a:ea typeface="Gulim" pitchFamily="34" charset="-127"/>
                              </a:rPr>
                            </m:ctrlPr>
                          </m:sSubPr>
                          <m:e>
                            <m:r>
                              <a:rPr lang="en-US" altLang="ko-KR" sz="2000" i="1">
                                <a:latin typeface="Cambria Math"/>
                                <a:ea typeface="Gulim" pitchFamily="34" charset="-127"/>
                              </a:rPr>
                              <m:t>𝐸</m:t>
                            </m:r>
                            <m:r>
                              <a:rPr lang="en-US" altLang="ko-KR" sz="2000" i="1" smtClean="0">
                                <a:latin typeface="Cambria Math"/>
                                <a:ea typeface="Gulim" pitchFamily="34" charset="-127"/>
                              </a:rPr>
                              <m:t>(</m:t>
                            </m:r>
                            <m:r>
                              <a:rPr lang="en-US" altLang="ko-KR" sz="2000" b="0" i="1" smtClean="0">
                                <a:latin typeface="Cambria Math"/>
                                <a:ea typeface="Gulim" pitchFamily="34" charset="-127"/>
                              </a:rPr>
                              <m:t>𝑌</m:t>
                            </m:r>
                          </m:e>
                          <m:sub>
                            <m:r>
                              <a:rPr lang="en-US" altLang="ko-KR" sz="2000" i="1">
                                <a:latin typeface="Cambria Math"/>
                                <a:ea typeface="Gulim" pitchFamily="34" charset="-127"/>
                              </a:rPr>
                              <m:t>0</m:t>
                            </m:r>
                            <m:r>
                              <a:rPr lang="en-US" altLang="ko-KR" sz="2000" b="0" i="1" smtClean="0">
                                <a:latin typeface="Cambria Math"/>
                                <a:ea typeface="Gulim" pitchFamily="34" charset="-127"/>
                              </a:rPr>
                              <m:t>𝑖</m:t>
                            </m:r>
                          </m:sub>
                        </m:sSub>
                        <m:r>
                          <a:rPr lang="en-US" altLang="ko-KR" sz="2000" b="0" i="1" smtClean="0">
                            <a:latin typeface="Cambria Math"/>
                            <a:ea typeface="Gulim" pitchFamily="34" charset="-127"/>
                          </a:rPr>
                          <m:t>|</m:t>
                        </m:r>
                        <m:sSub>
                          <m:sSubPr>
                            <m:ctrlPr>
                              <a:rPr lang="en-US" altLang="ko-KR" sz="2000" b="0" i="1" smtClean="0">
                                <a:latin typeface="Cambria Math" panose="02040503050406030204" pitchFamily="18" charset="0"/>
                                <a:ea typeface="Gulim" pitchFamily="34" charset="-127"/>
                              </a:rPr>
                            </m:ctrlPr>
                          </m:sSubPr>
                          <m:e>
                            <m:r>
                              <a:rPr lang="en-US" altLang="ko-KR" sz="2000" b="0" i="1" smtClean="0">
                                <a:latin typeface="Cambria Math"/>
                                <a:ea typeface="Gulim" pitchFamily="34" charset="-127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sz="2000" b="0" i="1" smtClean="0">
                                <a:latin typeface="Cambria Math"/>
                                <a:ea typeface="Gulim" pitchFamily="34" charset="-127"/>
                              </a:rPr>
                              <m:t>𝑖</m:t>
                            </m:r>
                          </m:sub>
                        </m:sSub>
                        <m:r>
                          <a:rPr lang="en-US" altLang="ko-KR" sz="2000" i="1">
                            <a:latin typeface="Cambria Math"/>
                            <a:ea typeface="Gulim" pitchFamily="34" charset="-127"/>
                          </a:rPr>
                          <m:t>)</m:t>
                        </m:r>
                      </m:e>
                    </m:nary>
                  </m:oMath>
                </a14:m>
                <a:endParaRPr lang="en-US" altLang="ko-KR" sz="2000" dirty="0">
                  <a:latin typeface="Arial" pitchFamily="34" charset="0"/>
                  <a:ea typeface="Gulim" pitchFamily="34" charset="-127"/>
                </a:endParaRPr>
              </a:p>
            </p:txBody>
          </p:sp>
        </mc:Choice>
        <mc:Fallback xmlns="">
          <p:sp>
            <p:nvSpPr>
              <p:cNvPr id="1843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66725" y="1081967"/>
                <a:ext cx="8228013" cy="5496253"/>
              </a:xfrm>
              <a:blipFill rotWithShape="1">
                <a:blip r:embed="rId3"/>
                <a:stretch>
                  <a:fillRect l="-593" t="-1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1229704"/>
      </p:ext>
    </p:extLst>
  </p:cSld>
  <p:clrMapOvr>
    <a:masterClrMapping/>
  </p:clrMapOvr>
  <p:transition advTm="47665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8013" cy="1231900"/>
          </a:xfrm>
        </p:spPr>
        <p:txBody>
          <a:bodyPr anchor="ctr"/>
          <a:lstStyle/>
          <a:p>
            <a:pPr eaLnBrk="1" hangingPunct="1"/>
            <a:r>
              <a:rPr lang="en-US" sz="2800" dirty="0">
                <a:solidFill>
                  <a:schemeClr val="tx1"/>
                </a:solidFill>
                <a:latin typeface="Arial" pitchFamily="34" charset="0"/>
              </a:rPr>
              <a:t>Problem</a:t>
            </a:r>
          </a:p>
        </p:txBody>
      </p:sp>
      <p:sp>
        <p:nvSpPr>
          <p:cNvPr id="7" name="Slide Number Placeholder 53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</p:spPr>
        <p:txBody>
          <a:bodyPr>
            <a:normAutofit/>
          </a:bodyPr>
          <a:lstStyle/>
          <a:p>
            <a:fld id="{D5529543-AEFF-4F2D-A0E7-CDB6FBA2696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843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6725" y="1081967"/>
            <a:ext cx="8172778" cy="5496253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600"/>
              </a:spcBef>
              <a:buClr>
                <a:schemeClr val="accent2"/>
              </a:buClr>
            </a:pPr>
            <a:r>
              <a:rPr lang="en-US" altLang="ko-KR" sz="2400" dirty="0">
                <a:latin typeface="Arial" pitchFamily="34" charset="0"/>
                <a:ea typeface="Gulim" pitchFamily="34" charset="-127"/>
              </a:rPr>
              <a:t>An observational unit is generally assigned only one of the two treatments.</a:t>
            </a:r>
          </a:p>
          <a:p>
            <a:pPr>
              <a:lnSpc>
                <a:spcPct val="85000"/>
              </a:lnSpc>
              <a:spcBef>
                <a:spcPts val="600"/>
              </a:spcBef>
              <a:buClr>
                <a:schemeClr val="accent2"/>
              </a:buClr>
            </a:pPr>
            <a:endParaRPr lang="en-US" altLang="ko-KR" sz="2400" dirty="0">
              <a:latin typeface="Arial" pitchFamily="34" charset="0"/>
              <a:ea typeface="Gulim" pitchFamily="34" charset="-127"/>
            </a:endParaRPr>
          </a:p>
          <a:p>
            <a:pPr>
              <a:lnSpc>
                <a:spcPct val="85000"/>
              </a:lnSpc>
              <a:spcBef>
                <a:spcPts val="600"/>
              </a:spcBef>
              <a:buClr>
                <a:schemeClr val="accent2"/>
              </a:buClr>
            </a:pPr>
            <a:r>
              <a:rPr lang="en-US" altLang="ko-KR" sz="2400" dirty="0">
                <a:latin typeface="Arial" pitchFamily="34" charset="0"/>
                <a:ea typeface="Gulim" pitchFamily="34" charset="-127"/>
              </a:rPr>
              <a:t>The treatment is not randomly assigned.  </a:t>
            </a:r>
          </a:p>
          <a:p>
            <a:pPr>
              <a:lnSpc>
                <a:spcPct val="85000"/>
              </a:lnSpc>
              <a:spcBef>
                <a:spcPts val="600"/>
              </a:spcBef>
              <a:buClr>
                <a:schemeClr val="accent2"/>
              </a:buClr>
            </a:pPr>
            <a:endParaRPr lang="en-US" altLang="ko-KR" sz="2400" dirty="0">
              <a:latin typeface="Arial" pitchFamily="34" charset="0"/>
              <a:ea typeface="Gulim" pitchFamily="34" charset="-127"/>
            </a:endParaRPr>
          </a:p>
          <a:p>
            <a:pPr>
              <a:lnSpc>
                <a:spcPct val="85000"/>
              </a:lnSpc>
              <a:spcBef>
                <a:spcPts val="600"/>
              </a:spcBef>
              <a:buClr>
                <a:schemeClr val="accent2"/>
              </a:buClr>
            </a:pPr>
            <a:r>
              <a:rPr lang="en-US" altLang="ko-KR" sz="2400" dirty="0">
                <a:latin typeface="Arial" pitchFamily="34" charset="0"/>
                <a:ea typeface="Gulim" pitchFamily="34" charset="-127"/>
              </a:rPr>
              <a:t>Results in a number of potential problems regarding bias and model dependence.</a:t>
            </a:r>
          </a:p>
        </p:txBody>
      </p:sp>
    </p:spTree>
    <p:extLst>
      <p:ext uri="{BB962C8B-B14F-4D97-AF65-F5344CB8AC3E}">
        <p14:creationId xmlns:p14="http://schemas.microsoft.com/office/powerpoint/2010/main" val="4112701654"/>
      </p:ext>
    </p:extLst>
  </p:cSld>
  <p:clrMapOvr>
    <a:masterClrMapping/>
  </p:clrMapOvr>
  <p:transition advTm="47665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8013" cy="1231900"/>
          </a:xfrm>
        </p:spPr>
        <p:txBody>
          <a:bodyPr anchor="ctr"/>
          <a:lstStyle/>
          <a:p>
            <a:pPr eaLnBrk="1" hangingPunct="1"/>
            <a:r>
              <a:rPr lang="en-US" sz="2800" dirty="0">
                <a:solidFill>
                  <a:schemeClr val="tx1"/>
                </a:solidFill>
                <a:latin typeface="Arial" pitchFamily="34" charset="0"/>
              </a:rPr>
              <a:t>Problem</a:t>
            </a:r>
          </a:p>
        </p:txBody>
      </p:sp>
      <p:sp>
        <p:nvSpPr>
          <p:cNvPr id="7" name="Slide Number Placeholder 53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</p:spPr>
        <p:txBody>
          <a:bodyPr>
            <a:normAutofit/>
          </a:bodyPr>
          <a:lstStyle/>
          <a:p>
            <a:fld id="{D5529543-AEFF-4F2D-A0E7-CDB6FBA2696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20262" y="5328745"/>
            <a:ext cx="8380851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Ho, D. E., Imai, K., King, G. &amp; Stuart, E.A. 2007. Matching as nonparametric preprocessing for reducing model dependence in parametric causal inference. Political Analysis, 15:199-236.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91"/>
          <a:stretch/>
        </p:blipFill>
        <p:spPr bwMode="auto">
          <a:xfrm>
            <a:off x="242888" y="1056275"/>
            <a:ext cx="8658225" cy="4096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8810388"/>
      </p:ext>
    </p:extLst>
  </p:cSld>
  <p:clrMapOvr>
    <a:masterClrMapping/>
  </p:clrMapOvr>
  <p:transition advTm="47665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436" name="Rectangle 3"/>
              <p:cNvSpPr>
                <a:spLocks noGrp="1" noChangeArrowheads="1"/>
              </p:cNvSpPr>
              <p:nvPr>
                <p:ph sz="quarter" idx="1"/>
              </p:nvPr>
            </p:nvSpPr>
            <p:spPr>
              <a:xfrm>
                <a:off x="466725" y="1081967"/>
                <a:ext cx="8228013" cy="5496253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85000"/>
                  </a:lnSpc>
                  <a:spcBef>
                    <a:spcPts val="600"/>
                  </a:spcBef>
                  <a:buClr>
                    <a:schemeClr val="accent2"/>
                  </a:buClr>
                </a:pPr>
                <a:r>
                  <a:rPr lang="en-US" altLang="ko-KR" sz="2400" dirty="0">
                    <a:latin typeface="Arial" pitchFamily="34" charset="0"/>
                    <a:ea typeface="Gulim" pitchFamily="34" charset="-127"/>
                  </a:rPr>
                  <a:t>Let </a:t>
                </a:r>
                <a:r>
                  <a:rPr lang="en-US" altLang="ko-KR" sz="2400" i="1" dirty="0">
                    <a:latin typeface="Arial" pitchFamily="34" charset="0"/>
                    <a:ea typeface="Gulim" pitchFamily="34" charset="-127"/>
                  </a:rPr>
                  <a:t>T</a:t>
                </a:r>
                <a:r>
                  <a:rPr lang="en-US" altLang="ko-KR" sz="2400" dirty="0">
                    <a:latin typeface="Arial" pitchFamily="34" charset="0"/>
                    <a:ea typeface="Gulim" pitchFamily="34" charset="-127"/>
                  </a:rPr>
                  <a:t> be an indicator of treatment</a:t>
                </a:r>
              </a:p>
              <a:p>
                <a:pPr>
                  <a:lnSpc>
                    <a:spcPct val="85000"/>
                  </a:lnSpc>
                  <a:spcBef>
                    <a:spcPts val="600"/>
                  </a:spcBef>
                  <a:buClr>
                    <a:schemeClr val="accent2"/>
                  </a:buClr>
                </a:pPr>
                <a:endParaRPr lang="en-US" altLang="ko-KR" sz="2400" dirty="0">
                  <a:latin typeface="Arial" pitchFamily="34" charset="0"/>
                  <a:ea typeface="Gulim" pitchFamily="34" charset="-127"/>
                </a:endParaRPr>
              </a:p>
              <a:p>
                <a:pPr marL="0" indent="0">
                  <a:lnSpc>
                    <a:spcPct val="85000"/>
                  </a:lnSpc>
                  <a:spcBef>
                    <a:spcPts val="600"/>
                  </a:spcBef>
                  <a:buClr>
                    <a:schemeClr val="accent2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  <a:ea typeface="Gulim" pitchFamily="34" charset="-127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/>
                              <a:ea typeface="Gulim" pitchFamily="34" charset="-127"/>
                            </a:rPr>
                            <m:t>𝑇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/>
                              <a:ea typeface="Gulim" pitchFamily="34" charset="-127"/>
                            </a:rPr>
                            <m:t>𝑖</m:t>
                          </m:r>
                        </m:sub>
                      </m:sSub>
                      <m:r>
                        <a:rPr lang="en-US" altLang="ko-KR" sz="2000" b="0" i="1" smtClean="0">
                          <a:latin typeface="Cambria Math"/>
                          <a:ea typeface="Gulim" pitchFamily="34" charset="-127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  <a:ea typeface="Gulim" pitchFamily="34" charset="-127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ko-KR" sz="2000" b="0" i="1" smtClean="0">
                                  <a:latin typeface="Cambria Math" panose="02040503050406030204" pitchFamily="18" charset="0"/>
                                  <a:ea typeface="Gulim" pitchFamily="34" charset="-127"/>
                                </a:rPr>
                              </m:ctrlPr>
                            </m:eqArrPr>
                            <m:e>
                              <m:r>
                                <a:rPr lang="en-US" altLang="ko-KR" sz="2000" b="0" i="1" smtClean="0">
                                  <a:latin typeface="Cambria Math"/>
                                  <a:ea typeface="Gulim" pitchFamily="34" charset="-127"/>
                                </a:rPr>
                                <m:t>0,  </m:t>
                              </m:r>
                              <m:r>
                                <m:rPr>
                                  <m:sty m:val="p"/>
                                </m:rPr>
                                <a:rPr lang="en-US" altLang="ko-KR" sz="2000" b="0" i="0" smtClean="0">
                                  <a:latin typeface="Cambria Math"/>
                                  <a:ea typeface="Gulim" pitchFamily="34" charset="-127"/>
                                </a:rPr>
                                <m:t>treatment</m:t>
                              </m:r>
                              <m:r>
                                <a:rPr lang="en-US" altLang="ko-KR" sz="2000" b="0" i="1" smtClean="0">
                                  <a:latin typeface="Cambria Math"/>
                                  <a:ea typeface="Gulim" pitchFamily="34" charset="-127"/>
                                </a:rPr>
                                <m:t>=0</m:t>
                              </m:r>
                            </m:e>
                            <m:e>
                              <m:r>
                                <a:rPr lang="en-US" altLang="ko-KR" sz="2000" b="0" i="1" smtClean="0">
                                  <a:latin typeface="Cambria Math"/>
                                  <a:ea typeface="Gulim" pitchFamily="34" charset="-127"/>
                                </a:rPr>
                                <m:t>1, </m:t>
                              </m:r>
                              <m:r>
                                <a:rPr lang="en-US" altLang="ko-KR" sz="2000" b="0" i="0" smtClean="0">
                                  <a:latin typeface="Cambria Math"/>
                                  <a:ea typeface="Gulim" pitchFamily="34" charset="-127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ko-KR" sz="2000" b="0" i="0" smtClean="0">
                                  <a:latin typeface="Cambria Math"/>
                                  <a:ea typeface="Gulim" pitchFamily="34" charset="-127"/>
                                </a:rPr>
                                <m:t>treatment</m:t>
                              </m:r>
                              <m:r>
                                <a:rPr lang="en-US" altLang="ko-KR" sz="2000" b="0" i="1" smtClean="0">
                                  <a:latin typeface="Cambria Math"/>
                                  <a:ea typeface="Gulim" pitchFamily="34" charset="-127"/>
                                </a:rPr>
                                <m:t>=1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altLang="ko-KR" sz="2400" dirty="0">
                  <a:latin typeface="Arial" pitchFamily="34" charset="0"/>
                  <a:ea typeface="Gulim" pitchFamily="34" charset="-127"/>
                </a:endParaRPr>
              </a:p>
              <a:p>
                <a:pPr marL="0" indent="0">
                  <a:lnSpc>
                    <a:spcPct val="85000"/>
                  </a:lnSpc>
                  <a:spcBef>
                    <a:spcPts val="600"/>
                  </a:spcBef>
                  <a:buClr>
                    <a:schemeClr val="accent2"/>
                  </a:buClr>
                  <a:buNone/>
                </a:pPr>
                <a:endParaRPr lang="en-US" altLang="ko-KR" sz="2400" dirty="0">
                  <a:latin typeface="Arial" pitchFamily="34" charset="0"/>
                  <a:ea typeface="Gulim" pitchFamily="34" charset="-127"/>
                </a:endParaRPr>
              </a:p>
              <a:p>
                <a:pPr>
                  <a:lnSpc>
                    <a:spcPct val="85000"/>
                  </a:lnSpc>
                  <a:spcBef>
                    <a:spcPts val="600"/>
                  </a:spcBef>
                  <a:buClr>
                    <a:schemeClr val="accent2"/>
                  </a:buClr>
                </a:pPr>
                <a:r>
                  <a:rPr lang="en-US" altLang="ko-KR" sz="2400" dirty="0">
                    <a:latin typeface="Arial" pitchFamily="34" charset="0"/>
                    <a:ea typeface="Gulim" pitchFamily="34" charset="-127"/>
                  </a:rPr>
                  <a:t>Now compare a randomly selected treated unit to a randomly selected control unit. </a:t>
                </a:r>
              </a:p>
              <a:p>
                <a:pPr>
                  <a:lnSpc>
                    <a:spcPct val="85000"/>
                  </a:lnSpc>
                  <a:spcBef>
                    <a:spcPts val="600"/>
                  </a:spcBef>
                  <a:buClr>
                    <a:schemeClr val="accent2"/>
                  </a:buClr>
                </a:pPr>
                <a:endParaRPr lang="en-US" altLang="ko-KR" sz="2400" dirty="0">
                  <a:latin typeface="Arial" pitchFamily="34" charset="0"/>
                  <a:ea typeface="Gulim" pitchFamily="34" charset="-127"/>
                </a:endParaRPr>
              </a:p>
              <a:p>
                <a:pPr>
                  <a:lnSpc>
                    <a:spcPct val="85000"/>
                  </a:lnSpc>
                  <a:spcBef>
                    <a:spcPts val="600"/>
                  </a:spcBef>
                  <a:buClr>
                    <a:schemeClr val="accent2"/>
                  </a:buClr>
                </a:pPr>
                <a:r>
                  <a:rPr lang="en-US" altLang="ko-KR" sz="2400" dirty="0">
                    <a:latin typeface="Arial" pitchFamily="34" charset="0"/>
                    <a:ea typeface="Gulim" pitchFamily="34" charset="-127"/>
                  </a:rPr>
                  <a:t>Because conditioning on </a:t>
                </a:r>
                <a:r>
                  <a:rPr lang="en-US" altLang="ko-KR" sz="2400" i="1" dirty="0">
                    <a:latin typeface="Arial" pitchFamily="34" charset="0"/>
                    <a:ea typeface="Gulim" pitchFamily="34" charset="-127"/>
                  </a:rPr>
                  <a:t>T</a:t>
                </a:r>
                <a:r>
                  <a:rPr lang="en-US" altLang="ko-KR" sz="2400" dirty="0">
                    <a:latin typeface="Arial" pitchFamily="34" charset="0"/>
                    <a:ea typeface="Gulim" pitchFamily="34" charset="-127"/>
                  </a:rPr>
                  <a:t>, the difference between two randomly selected observational units is not in general the mean causal effect!</a:t>
                </a:r>
              </a:p>
              <a:p>
                <a:pPr>
                  <a:lnSpc>
                    <a:spcPct val="85000"/>
                  </a:lnSpc>
                  <a:spcBef>
                    <a:spcPts val="600"/>
                  </a:spcBef>
                  <a:buClr>
                    <a:schemeClr val="accent2"/>
                  </a:buClr>
                </a:pPr>
                <a:endParaRPr lang="en-US" altLang="ko-KR" sz="2400" dirty="0">
                  <a:latin typeface="Arial" pitchFamily="34" charset="0"/>
                  <a:ea typeface="Gulim" pitchFamily="34" charset="-127"/>
                </a:endParaRPr>
              </a:p>
              <a:p>
                <a:pPr marL="320040" lvl="1" indent="0">
                  <a:lnSpc>
                    <a:spcPct val="85000"/>
                  </a:lnSpc>
                  <a:spcBef>
                    <a:spcPts val="6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000" i="1">
                          <a:latin typeface="Cambria Math"/>
                          <a:ea typeface="Gulim" pitchFamily="34" charset="-127"/>
                        </a:rPr>
                        <m:t>𝐸</m:t>
                      </m:r>
                      <m:d>
                        <m:dPr>
                          <m:ctrlPr>
                            <a:rPr lang="en-US" altLang="ko-KR" sz="2000" i="1">
                              <a:latin typeface="Cambria Math" panose="02040503050406030204" pitchFamily="18" charset="0"/>
                              <a:ea typeface="Gulim" pitchFamily="34" charset="-127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sz="2000" i="1">
                                  <a:latin typeface="Cambria Math" panose="02040503050406030204" pitchFamily="18" charset="0"/>
                                  <a:ea typeface="Gulim" pitchFamily="34" charset="-127"/>
                                </a:rPr>
                              </m:ctrlPr>
                            </m:sSubPr>
                            <m:e>
                              <m:r>
                                <a:rPr lang="en-US" altLang="ko-KR" sz="2000" b="0" i="1" smtClean="0">
                                  <a:latin typeface="Cambria Math"/>
                                  <a:ea typeface="Gulim" pitchFamily="34" charset="-127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ko-KR" sz="2000" i="1">
                                  <a:latin typeface="Cambria Math"/>
                                  <a:ea typeface="Gulim" pitchFamily="34" charset="-127"/>
                                </a:rPr>
                                <m:t>1</m:t>
                              </m:r>
                              <m:r>
                                <a:rPr lang="en-US" altLang="ko-KR" sz="2000" b="0" i="1" smtClean="0">
                                  <a:latin typeface="Cambria Math"/>
                                  <a:ea typeface="Gulim" pitchFamily="34" charset="-127"/>
                                </a:rPr>
                                <m:t>𝑖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US" altLang="ko-KR" sz="2000" i="1">
                                  <a:latin typeface="Cambria Math" panose="02040503050406030204" pitchFamily="18" charset="0"/>
                                  <a:ea typeface="Gulim" pitchFamily="34" charset="-127"/>
                                </a:rPr>
                              </m:ctrlPr>
                            </m:sSubPr>
                            <m:e>
                              <m:r>
                                <a:rPr lang="en-US" altLang="ko-KR" sz="2000" i="1">
                                  <a:latin typeface="Cambria Math"/>
                                  <a:ea typeface="Gulim" pitchFamily="34" charset="-127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altLang="ko-KR" sz="2000" i="1">
                                  <a:latin typeface="Cambria Math"/>
                                  <a:ea typeface="Gulim" pitchFamily="34" charset="-127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ko-KR" sz="2000" i="1">
                              <a:latin typeface="Cambria Math"/>
                              <a:ea typeface="Gulim" pitchFamily="34" charset="-127"/>
                            </a:rPr>
                            <m:t>=1</m:t>
                          </m:r>
                        </m:e>
                      </m:d>
                      <m:r>
                        <a:rPr lang="en-US" altLang="ko-KR" sz="2000" i="1">
                          <a:latin typeface="Cambria Math"/>
                          <a:ea typeface="Gulim" pitchFamily="34" charset="-127"/>
                        </a:rPr>
                        <m:t>−</m:t>
                      </m:r>
                      <m:r>
                        <a:rPr lang="en-US" altLang="ko-KR" sz="2000" i="1">
                          <a:latin typeface="Cambria Math"/>
                          <a:ea typeface="Gulim" pitchFamily="34" charset="-127"/>
                        </a:rPr>
                        <m:t>𝐸</m:t>
                      </m:r>
                      <m:d>
                        <m:dPr>
                          <m:ctrlPr>
                            <a:rPr lang="en-US" altLang="ko-KR" sz="2000" i="1">
                              <a:latin typeface="Cambria Math" panose="02040503050406030204" pitchFamily="18" charset="0"/>
                              <a:ea typeface="Gulim" pitchFamily="34" charset="-127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sz="2000" i="1">
                                  <a:latin typeface="Cambria Math" panose="02040503050406030204" pitchFamily="18" charset="0"/>
                                  <a:ea typeface="Gulim" pitchFamily="34" charset="-127"/>
                                </a:rPr>
                              </m:ctrlPr>
                            </m:sSubPr>
                            <m:e>
                              <m:r>
                                <a:rPr lang="en-US" altLang="ko-KR" sz="2000" b="0" i="1" smtClean="0">
                                  <a:latin typeface="Cambria Math"/>
                                  <a:ea typeface="Gulim" pitchFamily="34" charset="-127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ko-KR" sz="2000" i="1">
                                  <a:latin typeface="Cambria Math"/>
                                  <a:ea typeface="Gulim" pitchFamily="34" charset="-127"/>
                                </a:rPr>
                                <m:t>0</m:t>
                              </m:r>
                              <m:r>
                                <a:rPr lang="en-US" altLang="ko-KR" sz="2000" b="0" i="1" smtClean="0">
                                  <a:latin typeface="Cambria Math"/>
                                  <a:ea typeface="Gulim" pitchFamily="34" charset="-127"/>
                                </a:rPr>
                                <m:t>𝑖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US" altLang="ko-KR" sz="2000" i="1">
                                  <a:latin typeface="Cambria Math" panose="02040503050406030204" pitchFamily="18" charset="0"/>
                                  <a:ea typeface="Gulim" pitchFamily="34" charset="-127"/>
                                </a:rPr>
                              </m:ctrlPr>
                            </m:sSubPr>
                            <m:e>
                              <m:r>
                                <a:rPr lang="en-US" altLang="ko-KR" sz="2000" i="1">
                                  <a:latin typeface="Cambria Math"/>
                                  <a:ea typeface="Gulim" pitchFamily="34" charset="-127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altLang="ko-KR" sz="2000" i="1">
                                  <a:latin typeface="Cambria Math"/>
                                  <a:ea typeface="Gulim" pitchFamily="34" charset="-127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ko-KR" sz="2000" i="1">
                              <a:latin typeface="Cambria Math"/>
                              <a:ea typeface="Gulim" pitchFamily="34" charset="-127"/>
                            </a:rPr>
                            <m:t>=0</m:t>
                          </m:r>
                        </m:e>
                      </m:d>
                      <m:r>
                        <a:rPr lang="en-US" altLang="ko-KR" sz="2000" i="1" smtClean="0">
                          <a:latin typeface="Cambria Math"/>
                          <a:ea typeface="Cambria Math"/>
                        </a:rPr>
                        <m:t>≠</m:t>
                      </m:r>
                      <m:r>
                        <a:rPr lang="en-US" altLang="ko-KR" sz="2000" i="1">
                          <a:latin typeface="Cambria Math"/>
                          <a:ea typeface="Gulim" pitchFamily="34" charset="-127"/>
                        </a:rPr>
                        <m:t>𝐸</m:t>
                      </m:r>
                      <m:r>
                        <a:rPr lang="en-US" altLang="ko-KR" sz="2000" i="1">
                          <a:latin typeface="Cambria Math"/>
                          <a:ea typeface="Gulim" pitchFamily="34" charset="-127"/>
                        </a:rPr>
                        <m:t>(</m:t>
                      </m:r>
                      <m:sSub>
                        <m:sSubPr>
                          <m:ctrlPr>
                            <a:rPr lang="en-US" altLang="ko-KR" sz="2000" i="1">
                              <a:latin typeface="Cambria Math" panose="02040503050406030204" pitchFamily="18" charset="0"/>
                              <a:ea typeface="Gulim" pitchFamily="34" charset="-127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/>
                              <a:ea typeface="Gulim" pitchFamily="34" charset="-127"/>
                            </a:rPr>
                            <m:t>𝑌</m:t>
                          </m:r>
                        </m:e>
                        <m:sub>
                          <m:r>
                            <a:rPr lang="en-US" altLang="ko-KR" sz="2000" i="1">
                              <a:latin typeface="Cambria Math"/>
                              <a:ea typeface="Gulim" pitchFamily="34" charset="-127"/>
                            </a:rPr>
                            <m:t>1</m:t>
                          </m:r>
                          <m:r>
                            <a:rPr lang="en-US" altLang="ko-KR" sz="2000" b="0" i="1" smtClean="0">
                              <a:latin typeface="Cambria Math"/>
                              <a:ea typeface="Gulim" pitchFamily="34" charset="-127"/>
                            </a:rPr>
                            <m:t>𝑖</m:t>
                          </m:r>
                        </m:sub>
                      </m:sSub>
                      <m:r>
                        <a:rPr lang="en-US" altLang="ko-KR" sz="2000" i="1">
                          <a:latin typeface="Cambria Math"/>
                          <a:ea typeface="Gulim" pitchFamily="34" charset="-127"/>
                        </a:rPr>
                        <m:t>)−</m:t>
                      </m:r>
                      <m:sSub>
                        <m:sSubPr>
                          <m:ctrlPr>
                            <a:rPr lang="en-US" altLang="ko-KR" sz="2000" i="1" smtClean="0">
                              <a:latin typeface="Cambria Math" panose="02040503050406030204" pitchFamily="18" charset="0"/>
                              <a:ea typeface="Gulim" pitchFamily="34" charset="-127"/>
                            </a:rPr>
                          </m:ctrlPr>
                        </m:sSubPr>
                        <m:e>
                          <m:r>
                            <a:rPr lang="en-US" altLang="ko-KR" sz="2000" i="1">
                              <a:latin typeface="Cambria Math"/>
                              <a:ea typeface="Gulim" pitchFamily="34" charset="-127"/>
                            </a:rPr>
                            <m:t>𝐸</m:t>
                          </m:r>
                          <m:r>
                            <a:rPr lang="en-US" altLang="ko-KR" sz="2000" i="1">
                              <a:latin typeface="Cambria Math"/>
                              <a:ea typeface="Gulim" pitchFamily="34" charset="-127"/>
                            </a:rPr>
                            <m:t>(</m:t>
                          </m:r>
                          <m:r>
                            <a:rPr lang="en-US" altLang="ko-KR" sz="2000" b="0" i="1" smtClean="0">
                              <a:latin typeface="Cambria Math"/>
                              <a:ea typeface="Gulim" pitchFamily="34" charset="-127"/>
                            </a:rPr>
                            <m:t>𝑌</m:t>
                          </m:r>
                        </m:e>
                        <m:sub>
                          <m:r>
                            <a:rPr lang="en-US" altLang="ko-KR" sz="2000" i="1">
                              <a:latin typeface="Cambria Math"/>
                              <a:ea typeface="Gulim" pitchFamily="34" charset="-127"/>
                            </a:rPr>
                            <m:t>0</m:t>
                          </m:r>
                          <m:r>
                            <a:rPr lang="en-US" altLang="ko-KR" sz="2000" b="0" i="1" smtClean="0">
                              <a:latin typeface="Cambria Math"/>
                              <a:ea typeface="Gulim" pitchFamily="34" charset="-127"/>
                            </a:rPr>
                            <m:t>𝑖</m:t>
                          </m:r>
                        </m:sub>
                      </m:sSub>
                      <m:r>
                        <a:rPr lang="en-US" altLang="ko-KR" sz="2000" i="1">
                          <a:latin typeface="Cambria Math"/>
                          <a:ea typeface="Gulim" pitchFamily="34" charset="-127"/>
                        </a:rPr>
                        <m:t>)</m:t>
                      </m:r>
                    </m:oMath>
                  </m:oMathPara>
                </a14:m>
                <a:endParaRPr lang="en-US" altLang="ko-KR" sz="2000" dirty="0">
                  <a:latin typeface="Arial" pitchFamily="34" charset="0"/>
                  <a:ea typeface="Gulim" pitchFamily="34" charset="-127"/>
                </a:endParaRPr>
              </a:p>
            </p:txBody>
          </p:sp>
        </mc:Choice>
        <mc:Fallback xmlns="">
          <p:sp>
            <p:nvSpPr>
              <p:cNvPr id="1843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66725" y="1081967"/>
                <a:ext cx="8228013" cy="5496253"/>
              </a:xfrm>
              <a:blipFill rotWithShape="1">
                <a:blip r:embed="rId3"/>
                <a:stretch>
                  <a:fillRect l="-593" t="-10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8013" cy="1231900"/>
          </a:xfrm>
        </p:spPr>
        <p:txBody>
          <a:bodyPr anchor="ctr"/>
          <a:lstStyle/>
          <a:p>
            <a:pPr eaLnBrk="1" hangingPunct="1"/>
            <a:r>
              <a:rPr lang="en-US" sz="2800" dirty="0">
                <a:solidFill>
                  <a:schemeClr val="tx1"/>
                </a:solidFill>
                <a:latin typeface="Arial" pitchFamily="34" charset="0"/>
              </a:rPr>
              <a:t>Theory</a:t>
            </a:r>
          </a:p>
        </p:txBody>
      </p:sp>
      <p:sp>
        <p:nvSpPr>
          <p:cNvPr id="7" name="Slide Number Placeholder 53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</p:spPr>
        <p:txBody>
          <a:bodyPr>
            <a:normAutofit/>
          </a:bodyPr>
          <a:lstStyle/>
          <a:p>
            <a:fld id="{D5529543-AEFF-4F2D-A0E7-CDB6FBA2696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974519"/>
      </p:ext>
    </p:extLst>
  </p:cSld>
  <p:clrMapOvr>
    <a:masterClrMapping/>
  </p:clrMapOvr>
  <p:transition advTm="47665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436" name="Rectangle 3"/>
              <p:cNvSpPr>
                <a:spLocks noGrp="1" noChangeArrowheads="1"/>
              </p:cNvSpPr>
              <p:nvPr>
                <p:ph sz="quarter" idx="1"/>
              </p:nvPr>
            </p:nvSpPr>
            <p:spPr>
              <a:xfrm>
                <a:off x="466725" y="1081967"/>
                <a:ext cx="8228013" cy="5496253"/>
              </a:xfrm>
            </p:spPr>
            <p:txBody>
              <a:bodyPr>
                <a:noAutofit/>
              </a:bodyPr>
              <a:lstStyle/>
              <a:p>
                <a:pPr marL="347663" lvl="1" indent="-342900">
                  <a:lnSpc>
                    <a:spcPct val="85000"/>
                  </a:lnSpc>
                  <a:spcBef>
                    <a:spcPts val="600"/>
                  </a:spcBef>
                </a:pPr>
                <a:r>
                  <a:rPr lang="en-US" altLang="ko-KR" dirty="0">
                    <a:latin typeface="Arial" pitchFamily="34" charset="0"/>
                    <a:ea typeface="Gulim" pitchFamily="34" charset="-127"/>
                  </a:rPr>
                  <a:t>But, if treatment assignment is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ea typeface="Gulim" pitchFamily="34" charset="-127"/>
                      </a:rPr>
                      <m:t>(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Gulim" pitchFamily="34" charset="-127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ea typeface="Gulim" pitchFamily="34" charset="-127"/>
                          </a:rPr>
                          <m:t>𝑌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Gulim" pitchFamily="34" charset="-127"/>
                          </a:rPr>
                          <m:t>0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ea typeface="Gulim" pitchFamily="34" charset="-127"/>
                      </a:rPr>
                      <m:t>,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Gulim" pitchFamily="34" charset="-127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ea typeface="Gulim" pitchFamily="34" charset="-127"/>
                          </a:rPr>
                          <m:t>𝑌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Gulim" pitchFamily="34" charset="-127"/>
                          </a:rPr>
                          <m:t>1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ea typeface="Gulim" pitchFamily="34" charset="-127"/>
                      </a:rPr>
                      <m:t>)</m:t>
                    </m:r>
                    <m:r>
                      <a:rPr lang="en-US" altLang="ko-KR" i="1">
                        <a:latin typeface="Cambria Math"/>
                        <a:ea typeface="Cambria Math"/>
                      </a:rPr>
                      <m:t>⊥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𝑇</m:t>
                    </m:r>
                    <m:r>
                      <a:rPr lang="en-US" altLang="ko-KR" i="1">
                        <a:latin typeface="Cambria Math"/>
                        <a:ea typeface="Cambria Math"/>
                      </a:rPr>
                      <m:t>|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𝑋</m:t>
                    </m:r>
                  </m:oMath>
                </a14:m>
                <a:r>
                  <a:rPr lang="en-US" altLang="ko-KR" dirty="0">
                    <a:latin typeface="Arial" pitchFamily="34" charset="0"/>
                    <a:ea typeface="Gulim" pitchFamily="34" charset="-127"/>
                  </a:rPr>
                  <a:t>, then we have</a:t>
                </a:r>
              </a:p>
              <a:p>
                <a:pPr marL="320040" lvl="1" indent="0">
                  <a:lnSpc>
                    <a:spcPct val="85000"/>
                  </a:lnSpc>
                  <a:spcBef>
                    <a:spcPts val="600"/>
                  </a:spcBef>
                  <a:buNone/>
                </a:pPr>
                <a:endParaRPr lang="en-US" altLang="ko-KR" dirty="0">
                  <a:latin typeface="Arial" pitchFamily="34" charset="0"/>
                  <a:ea typeface="Gulim" pitchFamily="34" charset="-127"/>
                </a:endParaRPr>
              </a:p>
              <a:p>
                <a:pPr marL="320040" lvl="1" indent="0">
                  <a:lnSpc>
                    <a:spcPct val="85000"/>
                  </a:lnSpc>
                  <a:spcBef>
                    <a:spcPts val="6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800" b="0" i="1" smtClean="0">
                          <a:latin typeface="Cambria Math"/>
                          <a:ea typeface="Gulim" pitchFamily="34" charset="-127"/>
                        </a:rPr>
                        <m:t>𝐸</m:t>
                      </m:r>
                      <m:d>
                        <m:dPr>
                          <m:ctrlPr>
                            <a:rPr lang="en-US" altLang="ko-KR" sz="1800" b="0" i="1" smtClean="0">
                              <a:latin typeface="Cambria Math" panose="02040503050406030204" pitchFamily="18" charset="0"/>
                              <a:ea typeface="Gulim" pitchFamily="34" charset="-127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sz="1800" b="0" i="1" smtClean="0">
                                  <a:latin typeface="Cambria Math" panose="02040503050406030204" pitchFamily="18" charset="0"/>
                                  <a:ea typeface="Gulim" pitchFamily="34" charset="-127"/>
                                </a:rPr>
                              </m:ctrlPr>
                            </m:sSubPr>
                            <m:e>
                              <m:r>
                                <a:rPr lang="en-US" altLang="ko-KR" sz="1800" b="0" i="1" smtClean="0">
                                  <a:latin typeface="Cambria Math"/>
                                  <a:ea typeface="Gulim" pitchFamily="34" charset="-127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ko-KR" sz="1800" b="0" i="1" smtClean="0">
                                  <a:latin typeface="Cambria Math"/>
                                  <a:ea typeface="Gulim" pitchFamily="34" charset="-127"/>
                                </a:rPr>
                                <m:t>1</m:t>
                              </m:r>
                              <m:r>
                                <a:rPr lang="en-US" altLang="ko-KR" sz="1800" b="0" i="1" smtClean="0">
                                  <a:latin typeface="Cambria Math"/>
                                  <a:ea typeface="Gulim" pitchFamily="34" charset="-127"/>
                                </a:rPr>
                                <m:t>𝑖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US" altLang="ko-KR" sz="1800" i="1">
                                  <a:latin typeface="Cambria Math" panose="02040503050406030204" pitchFamily="18" charset="0"/>
                                  <a:ea typeface="Gulim" pitchFamily="34" charset="-127"/>
                                </a:rPr>
                              </m:ctrlPr>
                            </m:sSubPr>
                            <m:e>
                              <m:r>
                                <a:rPr lang="en-US" altLang="ko-KR" sz="1800" i="1">
                                  <a:latin typeface="Cambria Math"/>
                                  <a:ea typeface="Gulim" pitchFamily="34" charset="-127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altLang="ko-KR" sz="1800" i="1">
                                  <a:latin typeface="Cambria Math"/>
                                  <a:ea typeface="Gulim" pitchFamily="34" charset="-127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ko-KR" sz="1800" b="0" i="1" smtClean="0">
                              <a:latin typeface="Cambria Math"/>
                              <a:ea typeface="Gulim" pitchFamily="34" charset="-127"/>
                            </a:rPr>
                            <m:t>=1</m:t>
                          </m:r>
                        </m:e>
                      </m:d>
                      <m:r>
                        <a:rPr lang="en-US" altLang="ko-KR" sz="1800" b="0" i="1" smtClean="0">
                          <a:latin typeface="Cambria Math"/>
                          <a:ea typeface="Gulim" pitchFamily="34" charset="-127"/>
                        </a:rPr>
                        <m:t>−</m:t>
                      </m:r>
                      <m:r>
                        <a:rPr lang="en-US" altLang="ko-KR" sz="1800" b="0" i="1" smtClean="0">
                          <a:latin typeface="Cambria Math"/>
                          <a:ea typeface="Gulim" pitchFamily="34" charset="-127"/>
                        </a:rPr>
                        <m:t>𝐸</m:t>
                      </m:r>
                      <m:d>
                        <m:dPr>
                          <m:ctrlPr>
                            <a:rPr lang="en-US" altLang="ko-KR" sz="1800" b="0" i="1" smtClean="0">
                              <a:latin typeface="Cambria Math" panose="02040503050406030204" pitchFamily="18" charset="0"/>
                              <a:ea typeface="Gulim" pitchFamily="34" charset="-127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sz="1800" i="1">
                                  <a:latin typeface="Cambria Math" panose="02040503050406030204" pitchFamily="18" charset="0"/>
                                  <a:ea typeface="Gulim" pitchFamily="34" charset="-127"/>
                                </a:rPr>
                              </m:ctrlPr>
                            </m:sSubPr>
                            <m:e>
                              <m:r>
                                <a:rPr lang="en-US" altLang="ko-KR" sz="1800" b="0" i="1" smtClean="0">
                                  <a:latin typeface="Cambria Math"/>
                                  <a:ea typeface="Gulim" pitchFamily="34" charset="-127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ko-KR" sz="1800" b="0" i="1" smtClean="0">
                                  <a:latin typeface="Cambria Math"/>
                                  <a:ea typeface="Gulim" pitchFamily="34" charset="-127"/>
                                </a:rPr>
                                <m:t>0</m:t>
                              </m:r>
                              <m:r>
                                <a:rPr lang="en-US" altLang="ko-KR" sz="1800" b="0" i="1" smtClean="0">
                                  <a:latin typeface="Cambria Math"/>
                                  <a:ea typeface="Gulim" pitchFamily="34" charset="-127"/>
                                </a:rPr>
                                <m:t>𝑖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US" altLang="ko-KR" sz="1800" i="1">
                                  <a:latin typeface="Cambria Math" panose="02040503050406030204" pitchFamily="18" charset="0"/>
                                  <a:ea typeface="Gulim" pitchFamily="34" charset="-127"/>
                                </a:rPr>
                              </m:ctrlPr>
                            </m:sSubPr>
                            <m:e>
                              <m:r>
                                <a:rPr lang="en-US" altLang="ko-KR" sz="1800" i="1">
                                  <a:latin typeface="Cambria Math"/>
                                  <a:ea typeface="Gulim" pitchFamily="34" charset="-127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altLang="ko-KR" sz="1800" i="1">
                                  <a:latin typeface="Cambria Math"/>
                                  <a:ea typeface="Gulim" pitchFamily="34" charset="-127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ko-KR" sz="1800" b="0" i="1" smtClean="0">
                              <a:latin typeface="Cambria Math"/>
                              <a:ea typeface="Gulim" pitchFamily="34" charset="-127"/>
                            </a:rPr>
                            <m:t>=0</m:t>
                          </m:r>
                        </m:e>
                      </m:d>
                      <m:r>
                        <a:rPr lang="en-US" altLang="ko-KR" sz="1800" b="0" i="1" smtClean="0">
                          <a:latin typeface="Cambria Math"/>
                          <a:ea typeface="Gulim" pitchFamily="34" charset="-127"/>
                        </a:rPr>
                        <m:t>=</m:t>
                      </m:r>
                      <m:sSub>
                        <m:sSubPr>
                          <m:ctrlPr>
                            <a:rPr lang="en-US" altLang="ko-KR" sz="1800" b="0" i="1" smtClean="0">
                              <a:latin typeface="Cambria Math" panose="02040503050406030204" pitchFamily="18" charset="0"/>
                              <a:ea typeface="Gulim" pitchFamily="34" charset="-127"/>
                            </a:rPr>
                          </m:ctrlPr>
                        </m:sSubPr>
                        <m:e>
                          <m:r>
                            <a:rPr lang="en-US" altLang="ko-KR" sz="1800" b="0" i="1" smtClean="0">
                              <a:latin typeface="Cambria Math"/>
                              <a:ea typeface="Gulim" pitchFamily="34" charset="-127"/>
                            </a:rPr>
                            <m:t>𝐸</m:t>
                          </m:r>
                        </m:e>
                        <m:sub>
                          <m:r>
                            <a:rPr lang="en-US" altLang="ko-KR" sz="1800" b="0" i="1" smtClean="0">
                              <a:latin typeface="Cambria Math"/>
                              <a:ea typeface="Gulim" pitchFamily="34" charset="-127"/>
                            </a:rPr>
                            <m:t>𝑥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ko-KR" sz="1800" b="0" i="1" smtClean="0">
                              <a:latin typeface="Cambria Math" panose="02040503050406030204" pitchFamily="18" charset="0"/>
                              <a:ea typeface="Gulim" pitchFamily="34" charset="-127"/>
                            </a:rPr>
                          </m:ctrlPr>
                        </m:dPr>
                        <m:e>
                          <m:r>
                            <a:rPr lang="en-US" altLang="ko-KR" sz="1800" b="0" i="1" smtClean="0">
                              <a:latin typeface="Cambria Math"/>
                              <a:ea typeface="Gulim" pitchFamily="34" charset="-127"/>
                            </a:rPr>
                            <m:t>𝐸</m:t>
                          </m:r>
                          <m:d>
                            <m:dPr>
                              <m:ctrlPr>
                                <a:rPr lang="en-US" altLang="ko-KR" sz="1800" b="0" i="1" smtClean="0">
                                  <a:latin typeface="Cambria Math" panose="02040503050406030204" pitchFamily="18" charset="0"/>
                                  <a:ea typeface="Gulim" pitchFamily="34" charset="-127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ko-KR" sz="1800" i="1">
                                      <a:latin typeface="Cambria Math" panose="02040503050406030204" pitchFamily="18" charset="0"/>
                                      <a:ea typeface="Gulim" pitchFamily="34" charset="-127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800" b="0" i="1" smtClean="0">
                                      <a:latin typeface="Cambria Math"/>
                                      <a:ea typeface="Gulim" pitchFamily="34" charset="-127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altLang="ko-KR" sz="1800" i="1">
                                      <a:latin typeface="Cambria Math"/>
                                      <a:ea typeface="Gulim" pitchFamily="34" charset="-127"/>
                                    </a:rPr>
                                    <m:t>1</m:t>
                                  </m:r>
                                  <m:r>
                                    <a:rPr lang="en-US" altLang="ko-KR" sz="1800" b="0" i="1" smtClean="0">
                                      <a:latin typeface="Cambria Math"/>
                                      <a:ea typeface="Gulim" pitchFamily="34" charset="-127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ko-KR" sz="1800" i="1">
                                      <a:latin typeface="Cambria Math" panose="02040503050406030204" pitchFamily="18" charset="0"/>
                                      <a:ea typeface="Gulim" pitchFamily="34" charset="-127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800" i="1">
                                      <a:latin typeface="Cambria Math"/>
                                      <a:ea typeface="Gulim" pitchFamily="34" charset="-127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altLang="ko-KR" sz="1800" i="1">
                                      <a:latin typeface="Cambria Math"/>
                                      <a:ea typeface="Gulim" pitchFamily="34" charset="-127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ko-KR" sz="1800" b="0" i="1" smtClean="0">
                                  <a:latin typeface="Cambria Math"/>
                                  <a:ea typeface="Gulim" pitchFamily="34" charset="-127"/>
                                </a:rPr>
                                <m:t>=1,</m:t>
                              </m:r>
                              <m:sSub>
                                <m:sSubPr>
                                  <m:ctrlPr>
                                    <a:rPr lang="en-US" altLang="ko-KR" sz="1800" i="1">
                                      <a:latin typeface="Cambria Math" panose="02040503050406030204" pitchFamily="18" charset="0"/>
                                      <a:ea typeface="Gulim" pitchFamily="34" charset="-127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800" b="0" i="1" smtClean="0">
                                      <a:latin typeface="Cambria Math"/>
                                      <a:ea typeface="Gulim" pitchFamily="34" charset="-127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sz="1800" i="1">
                                      <a:latin typeface="Cambria Math"/>
                                      <a:ea typeface="Gulim" pitchFamily="34" charset="-127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ko-KR" sz="1800" b="0" i="1" smtClean="0">
                              <a:latin typeface="Cambria Math"/>
                              <a:ea typeface="Gulim" pitchFamily="34" charset="-127"/>
                            </a:rPr>
                            <m:t>−</m:t>
                          </m:r>
                          <m:r>
                            <a:rPr lang="en-US" altLang="ko-KR" sz="1800" b="0" i="1" smtClean="0">
                              <a:latin typeface="Cambria Math"/>
                              <a:ea typeface="Gulim" pitchFamily="34" charset="-127"/>
                            </a:rPr>
                            <m:t>𝐸</m:t>
                          </m:r>
                          <m:d>
                            <m:dPr>
                              <m:ctrlPr>
                                <a:rPr lang="en-US" altLang="ko-KR" sz="1800" b="0" i="1" smtClean="0">
                                  <a:latin typeface="Cambria Math" panose="02040503050406030204" pitchFamily="18" charset="0"/>
                                  <a:ea typeface="Gulim" pitchFamily="34" charset="-127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ko-KR" sz="1800" b="0" i="1" smtClean="0">
                                      <a:latin typeface="Cambria Math" panose="02040503050406030204" pitchFamily="18" charset="0"/>
                                      <a:ea typeface="Gulim" pitchFamily="34" charset="-127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800" b="0" i="1" smtClean="0">
                                      <a:latin typeface="Cambria Math"/>
                                      <a:ea typeface="Gulim" pitchFamily="34" charset="-127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altLang="ko-KR" sz="1800" b="0" i="1" smtClean="0">
                                      <a:latin typeface="Cambria Math"/>
                                      <a:ea typeface="Gulim" pitchFamily="34" charset="-127"/>
                                    </a:rPr>
                                    <m:t>0</m:t>
                                  </m:r>
                                  <m:r>
                                    <a:rPr lang="en-US" altLang="ko-KR" sz="1800" b="0" i="1" smtClean="0">
                                      <a:latin typeface="Cambria Math"/>
                                      <a:ea typeface="Gulim" pitchFamily="34" charset="-127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ko-KR" sz="1800" i="1">
                                      <a:latin typeface="Cambria Math" panose="02040503050406030204" pitchFamily="18" charset="0"/>
                                      <a:ea typeface="Gulim" pitchFamily="34" charset="-127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800" i="1">
                                      <a:latin typeface="Cambria Math"/>
                                      <a:ea typeface="Gulim" pitchFamily="34" charset="-127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altLang="ko-KR" sz="1800" i="1">
                                      <a:latin typeface="Cambria Math"/>
                                      <a:ea typeface="Gulim" pitchFamily="34" charset="-127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ko-KR" sz="1800" b="0" i="1" smtClean="0">
                                  <a:latin typeface="Cambria Math"/>
                                  <a:ea typeface="Gulim" pitchFamily="34" charset="-127"/>
                                </a:rPr>
                                <m:t>=0,</m:t>
                              </m:r>
                              <m:sSub>
                                <m:sSubPr>
                                  <m:ctrlPr>
                                    <a:rPr lang="en-US" altLang="ko-KR" sz="1800" i="1">
                                      <a:latin typeface="Cambria Math" panose="02040503050406030204" pitchFamily="18" charset="0"/>
                                      <a:ea typeface="Gulim" pitchFamily="34" charset="-127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800" b="0" i="1" smtClean="0">
                                      <a:latin typeface="Cambria Math"/>
                                      <a:ea typeface="Gulim" pitchFamily="34" charset="-127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sz="1800" i="1">
                                      <a:latin typeface="Cambria Math"/>
                                      <a:ea typeface="Gulim" pitchFamily="34" charset="-127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US" altLang="ko-KR" sz="1800" b="0" i="1" dirty="0">
                  <a:latin typeface="Arial" pitchFamily="34" charset="0"/>
                  <a:ea typeface="Gulim" pitchFamily="34" charset="-127"/>
                </a:endParaRPr>
              </a:p>
              <a:p>
                <a:pPr marL="320040" lvl="1" indent="0">
                  <a:lnSpc>
                    <a:spcPct val="85000"/>
                  </a:lnSpc>
                  <a:spcBef>
                    <a:spcPts val="600"/>
                  </a:spcBef>
                  <a:buNone/>
                </a:pPr>
                <a:endParaRPr lang="en-US" altLang="ko-KR" sz="1800" b="0" i="1" dirty="0">
                  <a:latin typeface="Arial" pitchFamily="34" charset="0"/>
                  <a:ea typeface="Gulim" pitchFamily="34" charset="-127"/>
                </a:endParaRPr>
              </a:p>
              <a:p>
                <a:pPr marL="320040" lvl="1" indent="0">
                  <a:lnSpc>
                    <a:spcPct val="85000"/>
                  </a:lnSpc>
                  <a:spcBef>
                    <a:spcPts val="600"/>
                  </a:spcBef>
                  <a:buNone/>
                </a:pPr>
                <a:r>
                  <a:rPr lang="en-US" altLang="ko-KR" sz="1800" i="1" dirty="0">
                    <a:latin typeface="Arial" pitchFamily="34" charset="0"/>
                    <a:ea typeface="Gulim" pitchFamily="34" charset="-127"/>
                  </a:rPr>
                  <a:t>			</a:t>
                </a:r>
                <a:r>
                  <a:rPr lang="en-US" altLang="ko-KR" sz="1800" dirty="0">
                    <a:ea typeface="Gulim" pitchFamily="34" charset="-127"/>
                  </a:rPr>
                  <a:t>          </a:t>
                </a:r>
                <a14:m>
                  <m:oMath xmlns:m="http://schemas.openxmlformats.org/officeDocument/2006/math">
                    <m:r>
                      <a:rPr lang="en-US" altLang="ko-KR" sz="1800" i="1">
                        <a:latin typeface="Cambria Math"/>
                        <a:ea typeface="Gulim" pitchFamily="34" charset="-127"/>
                      </a:rPr>
                      <m:t>=</m:t>
                    </m:r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  <a:ea typeface="Gulim" pitchFamily="34" charset="-127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/>
                            <a:ea typeface="Gulim" pitchFamily="34" charset="-127"/>
                          </a:rPr>
                          <m:t>𝐸</m:t>
                        </m:r>
                      </m:e>
                      <m:sub>
                        <m:r>
                          <a:rPr lang="en-US" altLang="ko-KR" sz="1800" i="1">
                            <a:latin typeface="Cambria Math"/>
                            <a:ea typeface="Gulim" pitchFamily="34" charset="-127"/>
                          </a:rPr>
                          <m:t>𝑥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altLang="ko-KR" sz="1800" i="1">
                            <a:latin typeface="Cambria Math" panose="02040503050406030204" pitchFamily="18" charset="0"/>
                            <a:ea typeface="Gulim" pitchFamily="34" charset="-127"/>
                          </a:rPr>
                        </m:ctrlPr>
                      </m:dPr>
                      <m:e>
                        <m:r>
                          <a:rPr lang="en-US" altLang="ko-KR" sz="1800" i="1">
                            <a:latin typeface="Cambria Math"/>
                            <a:ea typeface="Gulim" pitchFamily="34" charset="-127"/>
                          </a:rPr>
                          <m:t>𝐸</m:t>
                        </m:r>
                        <m:d>
                          <m:dPr>
                            <m:ctrlPr>
                              <a:rPr lang="en-US" altLang="ko-KR" sz="1800" i="1">
                                <a:latin typeface="Cambria Math" panose="02040503050406030204" pitchFamily="18" charset="0"/>
                                <a:ea typeface="Gulim" pitchFamily="34" charset="-127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ko-KR" sz="1800" i="1">
                                    <a:latin typeface="Cambria Math" panose="02040503050406030204" pitchFamily="18" charset="0"/>
                                    <a:ea typeface="Gulim" pitchFamily="34" charset="-127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800" b="0" i="1" smtClean="0">
                                    <a:latin typeface="Cambria Math"/>
                                    <a:ea typeface="Gulim" pitchFamily="34" charset="-127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US" altLang="ko-KR" sz="1800" i="1">
                                    <a:latin typeface="Cambria Math"/>
                                    <a:ea typeface="Gulim" pitchFamily="34" charset="-127"/>
                                  </a:rPr>
                                  <m:t>1</m:t>
                                </m:r>
                                <m:r>
                                  <a:rPr lang="en-US" altLang="ko-KR" sz="1800" b="0" i="1" smtClean="0">
                                    <a:latin typeface="Cambria Math"/>
                                    <a:ea typeface="Gulim" pitchFamily="34" charset="-127"/>
                                  </a:rPr>
                                  <m:t>𝑖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altLang="ko-KR" sz="1800" i="1">
                                    <a:latin typeface="Cambria Math" panose="02040503050406030204" pitchFamily="18" charset="0"/>
                                    <a:ea typeface="Gulim" pitchFamily="34" charset="-127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800" b="0" i="1" smtClean="0">
                                    <a:latin typeface="Cambria Math"/>
                                    <a:ea typeface="Gulim" pitchFamily="34" charset="-127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ko-KR" sz="1800" i="1">
                                    <a:latin typeface="Cambria Math"/>
                                    <a:ea typeface="Gulim" pitchFamily="34" charset="-127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en-US" altLang="ko-KR" sz="1800" i="1">
                            <a:latin typeface="Cambria Math"/>
                            <a:ea typeface="Gulim" pitchFamily="34" charset="-127"/>
                          </a:rPr>
                          <m:t>−</m:t>
                        </m:r>
                        <m:r>
                          <a:rPr lang="en-US" altLang="ko-KR" sz="1800" i="1">
                            <a:latin typeface="Cambria Math"/>
                            <a:ea typeface="Gulim" pitchFamily="34" charset="-127"/>
                          </a:rPr>
                          <m:t>𝐸</m:t>
                        </m:r>
                        <m:d>
                          <m:dPr>
                            <m:ctrlPr>
                              <a:rPr lang="en-US" altLang="ko-KR" sz="1800" i="1">
                                <a:latin typeface="Cambria Math" panose="02040503050406030204" pitchFamily="18" charset="0"/>
                                <a:ea typeface="Gulim" pitchFamily="34" charset="-127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ko-KR" sz="1800" i="1">
                                    <a:latin typeface="Cambria Math" panose="02040503050406030204" pitchFamily="18" charset="0"/>
                                    <a:ea typeface="Gulim" pitchFamily="34" charset="-127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800" b="0" i="1" smtClean="0">
                                    <a:latin typeface="Cambria Math"/>
                                    <a:ea typeface="Gulim" pitchFamily="34" charset="-127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US" altLang="ko-KR" sz="1800" i="1">
                                    <a:latin typeface="Cambria Math"/>
                                    <a:ea typeface="Gulim" pitchFamily="34" charset="-127"/>
                                  </a:rPr>
                                  <m:t>0</m:t>
                                </m:r>
                                <m:r>
                                  <a:rPr lang="en-US" altLang="ko-KR" sz="1800" b="0" i="1" smtClean="0">
                                    <a:latin typeface="Cambria Math"/>
                                    <a:ea typeface="Gulim" pitchFamily="34" charset="-127"/>
                                  </a:rPr>
                                  <m:t>𝑖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altLang="ko-KR" sz="1800" i="1">
                                    <a:latin typeface="Cambria Math" panose="02040503050406030204" pitchFamily="18" charset="0"/>
                                    <a:ea typeface="Gulim" pitchFamily="34" charset="-127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800" b="0" i="1" smtClean="0">
                                    <a:latin typeface="Cambria Math"/>
                                    <a:ea typeface="Gulim" pitchFamily="34" charset="-127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ko-KR" sz="1800" i="1">
                                    <a:latin typeface="Cambria Math"/>
                                    <a:ea typeface="Gulim" pitchFamily="34" charset="-127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altLang="ko-KR" sz="1800" i="1">
                        <a:latin typeface="Cambria Math"/>
                        <a:ea typeface="Gulim" pitchFamily="34" charset="-127"/>
                      </a:rPr>
                      <m:t> </m:t>
                    </m:r>
                  </m:oMath>
                </a14:m>
                <a:endParaRPr lang="en-US" altLang="ko-KR" sz="1800" i="1" dirty="0">
                  <a:latin typeface="Arial" pitchFamily="34" charset="0"/>
                  <a:ea typeface="Gulim" pitchFamily="34" charset="-127"/>
                </a:endParaRPr>
              </a:p>
              <a:p>
                <a:pPr marL="320040" lvl="1" indent="0">
                  <a:lnSpc>
                    <a:spcPct val="85000"/>
                  </a:lnSpc>
                  <a:spcBef>
                    <a:spcPts val="600"/>
                  </a:spcBef>
                  <a:buNone/>
                </a:pPr>
                <a:endParaRPr lang="en-US" altLang="ko-KR" sz="1800" i="1" dirty="0">
                  <a:latin typeface="Arial" pitchFamily="34" charset="0"/>
                  <a:ea typeface="Gulim" pitchFamily="34" charset="-127"/>
                </a:endParaRPr>
              </a:p>
              <a:p>
                <a:pPr marL="320040" lvl="1" indent="0">
                  <a:lnSpc>
                    <a:spcPct val="85000"/>
                  </a:lnSpc>
                  <a:spcBef>
                    <a:spcPts val="600"/>
                  </a:spcBef>
                  <a:buNone/>
                </a:pPr>
                <a:r>
                  <a:rPr lang="en-US" altLang="ko-KR" sz="1800" i="1" dirty="0">
                    <a:latin typeface="Arial" pitchFamily="34" charset="0"/>
                    <a:ea typeface="Gulim" pitchFamily="34" charset="-127"/>
                  </a:rPr>
                  <a:t>			        </a:t>
                </a:r>
                <a:r>
                  <a:rPr lang="en-US" altLang="ko-KR" sz="1800" dirty="0">
                    <a:ea typeface="Gulim" pitchFamily="34" charset="-127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ko-KR" sz="1800" i="1">
                        <a:latin typeface="Cambria Math"/>
                        <a:ea typeface="Gulim" pitchFamily="34" charset="-127"/>
                      </a:rPr>
                      <m:t>=</m:t>
                    </m:r>
                    <m:r>
                      <a:rPr lang="en-US" altLang="ko-KR" sz="1800" b="0" i="1" smtClean="0">
                        <a:latin typeface="Cambria Math"/>
                        <a:ea typeface="Gulim" pitchFamily="34" charset="-127"/>
                      </a:rPr>
                      <m:t>𝐸</m:t>
                    </m:r>
                    <m:r>
                      <a:rPr lang="en-US" altLang="ko-KR" sz="1800" b="0" i="1" smtClean="0">
                        <a:latin typeface="Cambria Math"/>
                        <a:ea typeface="Gulim" pitchFamily="34" charset="-127"/>
                      </a:rPr>
                      <m:t>(</m:t>
                    </m:r>
                    <m:sSub>
                      <m:sSubPr>
                        <m:ctrlPr>
                          <a:rPr lang="en-US" altLang="ko-KR" sz="1800" b="0" i="1" smtClean="0">
                            <a:latin typeface="Cambria Math" panose="02040503050406030204" pitchFamily="18" charset="0"/>
                            <a:ea typeface="Gulim" pitchFamily="34" charset="-127"/>
                          </a:rPr>
                        </m:ctrlPr>
                      </m:sSubPr>
                      <m:e>
                        <m:r>
                          <a:rPr lang="en-US" altLang="ko-KR" sz="1800" b="0" i="1" smtClean="0">
                            <a:latin typeface="Cambria Math"/>
                            <a:ea typeface="Gulim" pitchFamily="34" charset="-127"/>
                          </a:rPr>
                          <m:t>𝑌</m:t>
                        </m:r>
                      </m:e>
                      <m:sub>
                        <m:r>
                          <a:rPr lang="en-US" altLang="ko-KR" sz="1800" b="0" i="1" smtClean="0">
                            <a:latin typeface="Cambria Math"/>
                            <a:ea typeface="Gulim" pitchFamily="34" charset="-127"/>
                          </a:rPr>
                          <m:t>1</m:t>
                        </m:r>
                        <m:r>
                          <a:rPr lang="en-US" altLang="ko-KR" sz="1800" b="0" i="1" smtClean="0">
                            <a:latin typeface="Cambria Math"/>
                            <a:ea typeface="Gulim" pitchFamily="34" charset="-127"/>
                          </a:rPr>
                          <m:t>𝑖</m:t>
                        </m:r>
                      </m:sub>
                    </m:sSub>
                    <m:r>
                      <a:rPr lang="en-US" altLang="ko-KR" sz="1800" b="0" i="1" smtClean="0">
                        <a:latin typeface="Cambria Math"/>
                        <a:ea typeface="Gulim" pitchFamily="34" charset="-127"/>
                      </a:rPr>
                      <m:t>)−</m:t>
                    </m:r>
                    <m:sSub>
                      <m:sSubPr>
                        <m:ctrlPr>
                          <a:rPr lang="en-US" altLang="ko-KR" sz="1800" b="0" i="1" smtClean="0">
                            <a:latin typeface="Cambria Math" panose="02040503050406030204" pitchFamily="18" charset="0"/>
                            <a:ea typeface="Gulim" pitchFamily="34" charset="-127"/>
                          </a:rPr>
                        </m:ctrlPr>
                      </m:sSubPr>
                      <m:e>
                        <m:r>
                          <a:rPr lang="en-US" altLang="ko-KR" sz="1800" b="0" i="1" smtClean="0">
                            <a:latin typeface="Cambria Math"/>
                            <a:ea typeface="Gulim" pitchFamily="34" charset="-127"/>
                          </a:rPr>
                          <m:t>𝐸</m:t>
                        </m:r>
                        <m:r>
                          <a:rPr lang="en-US" altLang="ko-KR" sz="1800" b="0" i="1" smtClean="0">
                            <a:latin typeface="Cambria Math"/>
                            <a:ea typeface="Gulim" pitchFamily="34" charset="-127"/>
                          </a:rPr>
                          <m:t>(</m:t>
                        </m:r>
                        <m:r>
                          <a:rPr lang="en-US" altLang="ko-KR" sz="1800" b="0" i="1" smtClean="0">
                            <a:latin typeface="Cambria Math"/>
                            <a:ea typeface="Gulim" pitchFamily="34" charset="-127"/>
                          </a:rPr>
                          <m:t>𝑌</m:t>
                        </m:r>
                      </m:e>
                      <m:sub>
                        <m:r>
                          <a:rPr lang="en-US" altLang="ko-KR" sz="1800" b="0" i="1" smtClean="0">
                            <a:latin typeface="Cambria Math"/>
                            <a:ea typeface="Gulim" pitchFamily="34" charset="-127"/>
                          </a:rPr>
                          <m:t>0</m:t>
                        </m:r>
                        <m:r>
                          <a:rPr lang="en-US" altLang="ko-KR" sz="1800" b="0" i="1" smtClean="0">
                            <a:latin typeface="Cambria Math"/>
                            <a:ea typeface="Gulim" pitchFamily="34" charset="-127"/>
                          </a:rPr>
                          <m:t>𝑖</m:t>
                        </m:r>
                      </m:sub>
                    </m:sSub>
                    <m:r>
                      <a:rPr lang="en-US" altLang="ko-KR" sz="1800" b="0" i="1" smtClean="0">
                        <a:latin typeface="Cambria Math"/>
                        <a:ea typeface="Gulim" pitchFamily="34" charset="-127"/>
                      </a:rPr>
                      <m:t>)</m:t>
                    </m:r>
                  </m:oMath>
                </a14:m>
                <a:endParaRPr lang="en-US" altLang="ko-KR" sz="1800" i="1" dirty="0">
                  <a:latin typeface="Arial" pitchFamily="34" charset="0"/>
                  <a:ea typeface="Gulim" pitchFamily="34" charset="-127"/>
                </a:endParaRPr>
              </a:p>
            </p:txBody>
          </p:sp>
        </mc:Choice>
        <mc:Fallback xmlns="">
          <p:sp>
            <p:nvSpPr>
              <p:cNvPr id="1843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66725" y="1081967"/>
                <a:ext cx="8228013" cy="5496253"/>
              </a:xfrm>
              <a:blipFill rotWithShape="1">
                <a:blip r:embed="rId3"/>
                <a:stretch>
                  <a:fillRect l="-519" t="-1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8013" cy="1231900"/>
          </a:xfrm>
        </p:spPr>
        <p:txBody>
          <a:bodyPr anchor="ctr"/>
          <a:lstStyle/>
          <a:p>
            <a:pPr eaLnBrk="1" hangingPunct="1"/>
            <a:r>
              <a:rPr lang="en-US" sz="2800" dirty="0">
                <a:solidFill>
                  <a:schemeClr val="tx1"/>
                </a:solidFill>
                <a:latin typeface="Arial" pitchFamily="34" charset="0"/>
              </a:rPr>
              <a:t>Theory</a:t>
            </a:r>
          </a:p>
        </p:txBody>
      </p:sp>
      <p:sp>
        <p:nvSpPr>
          <p:cNvPr id="7" name="Slide Number Placeholder 53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</p:spPr>
        <p:txBody>
          <a:bodyPr>
            <a:normAutofit/>
          </a:bodyPr>
          <a:lstStyle/>
          <a:p>
            <a:fld id="{D5529543-AEFF-4F2D-A0E7-CDB6FBA2696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03165"/>
      </p:ext>
    </p:extLst>
  </p:cSld>
  <p:clrMapOvr>
    <a:masterClrMapping/>
  </p:clrMapOvr>
  <p:transition advTm="47665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8013" cy="1231900"/>
          </a:xfrm>
        </p:spPr>
        <p:txBody>
          <a:bodyPr anchor="ctr"/>
          <a:lstStyle/>
          <a:p>
            <a:pPr eaLnBrk="1" hangingPunct="1"/>
            <a:r>
              <a:rPr lang="en-US" sz="2800" dirty="0">
                <a:solidFill>
                  <a:schemeClr val="tx1"/>
                </a:solidFill>
                <a:latin typeface="Arial" pitchFamily="34" charset="0"/>
              </a:rPr>
              <a:t>Theory</a:t>
            </a:r>
          </a:p>
        </p:txBody>
      </p:sp>
      <p:sp>
        <p:nvSpPr>
          <p:cNvPr id="7" name="Slide Number Placeholder 53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</p:spPr>
        <p:txBody>
          <a:bodyPr>
            <a:normAutofit/>
          </a:bodyPr>
          <a:lstStyle/>
          <a:p>
            <a:fld id="{D5529543-AEFF-4F2D-A0E7-CDB6FBA26962}" type="slidenum">
              <a:rPr lang="en-US" smtClean="0"/>
              <a:pPr/>
              <a:t>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3"/>
              <p:cNvSpPr txBox="1">
                <a:spLocks noChangeArrowheads="1"/>
              </p:cNvSpPr>
              <p:nvPr/>
            </p:nvSpPr>
            <p:spPr>
              <a:xfrm>
                <a:off x="332522" y="1097922"/>
                <a:ext cx="8715944" cy="5070865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58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86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SzPct val="85000"/>
                  <a:buFont typeface="Wingdings 2"/>
                  <a:buChar char="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229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SzPct val="8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728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SzPct val="80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FontTx/>
                  <a:buChar char="o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4592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Char char="•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468880" indent="-228600" algn="l" rtl="0" eaLnBrk="1" latinLnBrk="0" hangingPunct="1">
                  <a:spcBef>
                    <a:spcPts val="370"/>
                  </a:spcBef>
                  <a:buClr>
                    <a:schemeClr val="accent2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lvl="1" indent="-342900" fontAlgn="auto">
                  <a:lnSpc>
                    <a:spcPct val="85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altLang="ko-KR" b="0" dirty="0">
                    <a:latin typeface="Arial" panose="020B0604020202020204" pitchFamily="34" charset="0"/>
                    <a:ea typeface="Gulim" pitchFamily="34" charset="-127"/>
                    <a:cs typeface="Arial" panose="020B0604020202020204" pitchFamily="34" charset="0"/>
                  </a:rPr>
                  <a:t>A tool used to estimate treatment effects is a “balancing score”.  Suppose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  <a:ea typeface="Cambria Math"/>
                      </a:rPr>
                      <m:t>𝑏</m:t>
                    </m:r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𝑋</m:t>
                        </m:r>
                      </m:e>
                    </m:d>
                    <m:r>
                      <a:rPr lang="en-US" altLang="ko-KR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altLang="ko-KR" b="0" dirty="0">
                    <a:latin typeface="Arial" panose="020B0604020202020204" pitchFamily="34" charset="0"/>
                    <a:ea typeface="Gulim" pitchFamily="34" charset="-127"/>
                    <a:cs typeface="Arial" panose="020B0604020202020204" pitchFamily="34" charset="0"/>
                  </a:rPr>
                  <a:t>is a function of covariates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ea typeface="Gulim" pitchFamily="34" charset="-127"/>
                      </a:rPr>
                      <m:t>𝑋</m:t>
                    </m:r>
                  </m:oMath>
                </a14:m>
                <a:r>
                  <a:rPr lang="en-US" altLang="ko-KR" b="0" dirty="0">
                    <a:latin typeface="Arial" panose="020B0604020202020204" pitchFamily="34" charset="0"/>
                    <a:ea typeface="Gulim" pitchFamily="34" charset="-127"/>
                    <a:cs typeface="Arial" panose="020B0604020202020204" pitchFamily="34" charset="0"/>
                  </a:rPr>
                  <a:t> such that</a:t>
                </a:r>
              </a:p>
              <a:p>
                <a:pPr marL="0" lvl="1" indent="0" fontAlgn="auto">
                  <a:lnSpc>
                    <a:spcPct val="85000"/>
                  </a:lnSpc>
                  <a:spcBef>
                    <a:spcPts val="600"/>
                  </a:spcBef>
                  <a:spcAft>
                    <a:spcPts val="0"/>
                  </a:spcAft>
                  <a:buNone/>
                </a:pPr>
                <a:endParaRPr lang="en-US" altLang="ko-KR" sz="1800" b="0" i="1" dirty="0">
                  <a:latin typeface="Cambria Math"/>
                  <a:ea typeface="Gulim" pitchFamily="34" charset="-127"/>
                </a:endParaRPr>
              </a:p>
              <a:p>
                <a:pPr marL="0" lvl="1" indent="0" algn="ctr" fontAlgn="auto">
                  <a:lnSpc>
                    <a:spcPct val="85000"/>
                  </a:lnSpc>
                  <a:spcBef>
                    <a:spcPts val="600"/>
                  </a:spcBef>
                  <a:spcAft>
                    <a:spcPts val="0"/>
                  </a:spcAft>
                  <a:buNone/>
                </a:pPr>
                <a14:m>
                  <m:oMath xmlns:m="http://schemas.openxmlformats.org/officeDocument/2006/math">
                    <m:r>
                      <a:rPr lang="en-US" altLang="ko-KR" sz="1800" b="0" i="1" smtClean="0">
                        <a:latin typeface="Cambria Math"/>
                        <a:ea typeface="Gulim" pitchFamily="34" charset="-127"/>
                      </a:rPr>
                      <m:t>𝐹</m:t>
                    </m:r>
                    <m:d>
                      <m:dPr>
                        <m:ctrlPr>
                          <a:rPr lang="en-US" altLang="ko-KR" sz="1800" i="1" smtClean="0">
                            <a:latin typeface="Cambria Math" panose="02040503050406030204" pitchFamily="18" charset="0"/>
                            <a:ea typeface="Gulim" pitchFamily="34" charset="-127"/>
                          </a:rPr>
                        </m:ctrlPr>
                      </m:dPr>
                      <m:e>
                        <m:r>
                          <a:rPr lang="en-US" altLang="ko-KR" sz="1800" b="0" i="1" smtClean="0">
                            <a:latin typeface="Cambria Math"/>
                            <a:ea typeface="Gulim" pitchFamily="34" charset="-127"/>
                          </a:rPr>
                          <m:t>𝑋</m:t>
                        </m:r>
                      </m:e>
                      <m:e>
                        <m:r>
                          <a:rPr lang="en-US" altLang="ko-KR" sz="1800" i="1" smtClean="0">
                            <a:latin typeface="Cambria Math"/>
                            <a:ea typeface="Gulim" pitchFamily="34" charset="-127"/>
                          </a:rPr>
                          <m:t>𝑏</m:t>
                        </m:r>
                        <m:d>
                          <m:dPr>
                            <m:ctrlPr>
                              <a:rPr lang="en-US" altLang="ko-KR" sz="1800" i="1" smtClean="0">
                                <a:latin typeface="Cambria Math" panose="02040503050406030204" pitchFamily="18" charset="0"/>
                                <a:ea typeface="Gulim" pitchFamily="34" charset="-127"/>
                              </a:rPr>
                            </m:ctrlPr>
                          </m:dPr>
                          <m:e>
                            <m:r>
                              <a:rPr lang="en-US" altLang="ko-KR" sz="1800" b="0" i="1" smtClean="0">
                                <a:latin typeface="Cambria Math"/>
                                <a:ea typeface="Gulim" pitchFamily="34" charset="-127"/>
                              </a:rPr>
                              <m:t>𝑋</m:t>
                            </m:r>
                          </m:e>
                        </m:d>
                        <m:r>
                          <a:rPr lang="en-US" altLang="ko-KR" sz="1800" i="1" smtClean="0">
                            <a:latin typeface="Cambria Math"/>
                            <a:ea typeface="Gulim" pitchFamily="34" charset="-127"/>
                          </a:rPr>
                          <m:t>,</m:t>
                        </m:r>
                        <m:r>
                          <a:rPr lang="en-US" altLang="ko-KR" sz="1800" b="0" i="1" smtClean="0">
                            <a:latin typeface="Cambria Math"/>
                            <a:ea typeface="Gulim" pitchFamily="34" charset="-127"/>
                          </a:rPr>
                          <m:t>𝑇</m:t>
                        </m:r>
                        <m:r>
                          <a:rPr lang="en-US" altLang="ko-KR" sz="1800" i="1" smtClean="0">
                            <a:latin typeface="Cambria Math"/>
                            <a:ea typeface="Gulim" pitchFamily="34" charset="-127"/>
                          </a:rPr>
                          <m:t>=1</m:t>
                        </m:r>
                      </m:e>
                    </m:d>
                    <m:r>
                      <a:rPr lang="en-US" altLang="ko-KR" sz="1800" b="0" i="1" smtClean="0">
                        <a:latin typeface="Cambria Math"/>
                        <a:ea typeface="Gulim" pitchFamily="34" charset="-127"/>
                      </a:rPr>
                      <m:t>=</m:t>
                    </m:r>
                    <m:r>
                      <a:rPr lang="en-US" altLang="ko-KR" sz="1800" b="0" i="1" smtClean="0">
                        <a:latin typeface="Cambria Math"/>
                        <a:ea typeface="Gulim" pitchFamily="34" charset="-127"/>
                      </a:rPr>
                      <m:t>𝐹</m:t>
                    </m:r>
                    <m:d>
                      <m:dPr>
                        <m:ctrlPr>
                          <a:rPr lang="en-US" altLang="ko-KR" sz="1800" i="1" smtClean="0">
                            <a:latin typeface="Cambria Math" panose="02040503050406030204" pitchFamily="18" charset="0"/>
                            <a:ea typeface="Gulim" pitchFamily="34" charset="-127"/>
                          </a:rPr>
                        </m:ctrlPr>
                      </m:dPr>
                      <m:e>
                        <m:r>
                          <a:rPr lang="en-US" altLang="ko-KR" sz="1800" b="0" i="1" smtClean="0">
                            <a:latin typeface="Cambria Math"/>
                            <a:ea typeface="Gulim" pitchFamily="34" charset="-127"/>
                          </a:rPr>
                          <m:t>𝑋</m:t>
                        </m:r>
                      </m:e>
                      <m:e>
                        <m:r>
                          <a:rPr lang="en-US" altLang="ko-KR" sz="1800" i="1" smtClean="0">
                            <a:latin typeface="Cambria Math"/>
                            <a:ea typeface="Gulim" pitchFamily="34" charset="-127"/>
                          </a:rPr>
                          <m:t>𝑏</m:t>
                        </m:r>
                        <m:d>
                          <m:dPr>
                            <m:ctrlPr>
                              <a:rPr lang="en-US" altLang="ko-KR" sz="1800" i="1" smtClean="0">
                                <a:latin typeface="Cambria Math" panose="02040503050406030204" pitchFamily="18" charset="0"/>
                                <a:ea typeface="Gulim" pitchFamily="34" charset="-127"/>
                              </a:rPr>
                            </m:ctrlPr>
                          </m:dPr>
                          <m:e>
                            <m:r>
                              <a:rPr lang="en-US" altLang="ko-KR" sz="1800" b="0" i="1" smtClean="0">
                                <a:latin typeface="Cambria Math"/>
                                <a:ea typeface="Gulim" pitchFamily="34" charset="-127"/>
                              </a:rPr>
                              <m:t>𝑋</m:t>
                            </m:r>
                          </m:e>
                        </m:d>
                        <m:r>
                          <a:rPr lang="en-US" altLang="ko-KR" sz="1800" i="1" smtClean="0">
                            <a:latin typeface="Cambria Math"/>
                            <a:ea typeface="Gulim" pitchFamily="34" charset="-127"/>
                          </a:rPr>
                          <m:t>,</m:t>
                        </m:r>
                        <m:r>
                          <a:rPr lang="en-US" altLang="ko-KR" sz="1800" b="0" i="1" smtClean="0">
                            <a:latin typeface="Cambria Math"/>
                            <a:ea typeface="Gulim" pitchFamily="34" charset="-127"/>
                          </a:rPr>
                          <m:t>𝑇</m:t>
                        </m:r>
                        <m:r>
                          <a:rPr lang="en-US" altLang="ko-KR" sz="1800" i="1" smtClean="0">
                            <a:latin typeface="Cambria Math"/>
                            <a:ea typeface="Gulim" pitchFamily="34" charset="-127"/>
                          </a:rPr>
                          <m:t>=0</m:t>
                        </m:r>
                      </m:e>
                    </m:d>
                  </m:oMath>
                </a14:m>
                <a:r>
                  <a:rPr lang="en-US" altLang="ko-KR" sz="1800" i="1" dirty="0">
                    <a:latin typeface="Arial" pitchFamily="34" charset="0"/>
                    <a:ea typeface="Gulim" pitchFamily="34" charset="-127"/>
                  </a:rPr>
                  <a:t> </a:t>
                </a:r>
                <a:r>
                  <a:rPr lang="en-US" altLang="ko-KR" sz="1800" dirty="0">
                    <a:latin typeface="Arial" pitchFamily="34" charset="0"/>
                    <a:ea typeface="Gulim" pitchFamily="34" charset="-127"/>
                  </a:rPr>
                  <a:t>such that</a:t>
                </a:r>
                <a:r>
                  <a:rPr lang="en-US" altLang="ko-KR" sz="1800" i="1" dirty="0">
                    <a:latin typeface="Arial" pitchFamily="34" charset="0"/>
                    <a:ea typeface="Gulim" pitchFamily="34" charset="-127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ko-KR" sz="1800" b="0" i="1" smtClean="0">
                        <a:latin typeface="Cambria Math"/>
                        <a:ea typeface="Gulim" pitchFamily="34" charset="-127"/>
                      </a:rPr>
                      <m:t>𝑋</m:t>
                    </m:r>
                    <m:r>
                      <a:rPr lang="en-US" altLang="ko-KR" sz="1800" i="1">
                        <a:latin typeface="Cambria Math"/>
                        <a:ea typeface="Cambria Math"/>
                      </a:rPr>
                      <m:t>⊥</m:t>
                    </m:r>
                    <m:r>
                      <a:rPr lang="en-US" altLang="ko-KR" sz="1800" i="1" smtClean="0">
                        <a:latin typeface="Cambria Math"/>
                        <a:ea typeface="Cambria Math"/>
                      </a:rPr>
                      <m:t>𝑇</m:t>
                    </m:r>
                    <m:r>
                      <a:rPr lang="en-US" altLang="ko-KR" sz="1800" i="1">
                        <a:latin typeface="Cambria Math"/>
                        <a:ea typeface="Cambria Math"/>
                      </a:rPr>
                      <m:t>|</m:t>
                    </m:r>
                    <m:r>
                      <a:rPr lang="en-US" altLang="ko-KR" sz="1800" i="1">
                        <a:latin typeface="Cambria Math"/>
                        <a:ea typeface="Cambria Math"/>
                      </a:rPr>
                      <m:t>𝑏</m:t>
                    </m:r>
                    <m:d>
                      <m:dPr>
                        <m:ctrlPr>
                          <a:rPr lang="en-US" altLang="ko-KR" sz="18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altLang="ko-KR" sz="1800" b="0" i="1" smtClean="0">
                            <a:latin typeface="Cambria Math"/>
                            <a:ea typeface="Cambria Math"/>
                          </a:rPr>
                          <m:t>𝑋</m:t>
                        </m:r>
                      </m:e>
                    </m:d>
                  </m:oMath>
                </a14:m>
                <a:endParaRPr lang="en-US" altLang="ko-KR" sz="1800" i="1" dirty="0">
                  <a:latin typeface="Arial" pitchFamily="34" charset="0"/>
                  <a:ea typeface="Gulim" pitchFamily="34" charset="-127"/>
                </a:endParaRPr>
              </a:p>
              <a:p>
                <a:pPr marL="0" lvl="1" indent="0" fontAlgn="auto">
                  <a:lnSpc>
                    <a:spcPct val="85000"/>
                  </a:lnSpc>
                  <a:spcBef>
                    <a:spcPts val="600"/>
                  </a:spcBef>
                  <a:spcAft>
                    <a:spcPts val="0"/>
                  </a:spcAft>
                  <a:buNone/>
                </a:pPr>
                <a:endParaRPr lang="en-US" altLang="ko-KR" sz="1800" i="1" dirty="0">
                  <a:latin typeface="Arial" pitchFamily="34" charset="0"/>
                  <a:ea typeface="Gulim" pitchFamily="34" charset="-127"/>
                </a:endParaRPr>
              </a:p>
              <a:p>
                <a:pPr marL="342900" lvl="1" indent="-342900" fontAlgn="auto">
                  <a:lnSpc>
                    <a:spcPct val="85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altLang="ko-KR" dirty="0">
                    <a:latin typeface="Arial" panose="020B0604020202020204" pitchFamily="34" charset="0"/>
                    <a:ea typeface="Gulim" pitchFamily="34" charset="-127"/>
                    <a:cs typeface="Arial" panose="020B0604020202020204" pitchFamily="34" charset="0"/>
                  </a:rPr>
                  <a:t>Sampling a treated and control unit with the same value of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  <a:ea typeface="Cambria Math"/>
                      </a:rPr>
                      <m:t>𝑏</m:t>
                    </m:r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𝑋</m:t>
                        </m:r>
                      </m:e>
                    </m:d>
                  </m:oMath>
                </a14:m>
                <a:r>
                  <a:rPr lang="en-US" altLang="ko-KR" i="1" dirty="0">
                    <a:latin typeface="Arial" pitchFamily="34" charset="0"/>
                    <a:ea typeface="Gulim" pitchFamily="34" charset="-127"/>
                    <a:cs typeface="Arial" panose="020B0604020202020204" pitchFamily="34" charset="0"/>
                  </a:rPr>
                  <a:t> </a:t>
                </a:r>
                <a:r>
                  <a:rPr lang="en-US" altLang="ko-KR" dirty="0">
                    <a:latin typeface="Arial" pitchFamily="34" charset="0"/>
                    <a:ea typeface="Gulim" pitchFamily="34" charset="-127"/>
                    <a:cs typeface="Arial" panose="020B0604020202020204" pitchFamily="34" charset="0"/>
                  </a:rPr>
                  <a:t>we have</a:t>
                </a:r>
              </a:p>
              <a:p>
                <a:pPr marL="0" lvl="1" indent="0" fontAlgn="auto">
                  <a:lnSpc>
                    <a:spcPct val="85000"/>
                  </a:lnSpc>
                  <a:spcBef>
                    <a:spcPts val="600"/>
                  </a:spcBef>
                  <a:spcAft>
                    <a:spcPts val="0"/>
                  </a:spcAft>
                  <a:buNone/>
                </a:pPr>
                <a:endParaRPr lang="en-US" altLang="ko-KR" sz="1800" dirty="0">
                  <a:latin typeface="Arial" pitchFamily="34" charset="0"/>
                  <a:ea typeface="Gulim" pitchFamily="34" charset="-127"/>
                </a:endParaRPr>
              </a:p>
              <a:p>
                <a:pPr marL="0" lvl="1" indent="0">
                  <a:lnSpc>
                    <a:spcPct val="85000"/>
                  </a:lnSpc>
                  <a:spcBef>
                    <a:spcPts val="6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ko-KR" sz="1800" i="1">
                          <a:latin typeface="Cambria Math"/>
                          <a:ea typeface="Gulim" pitchFamily="34" charset="-127"/>
                        </a:rPr>
                        <m:t>𝐸</m:t>
                      </m:r>
                      <m:d>
                        <m:dPr>
                          <m:ctrlPr>
                            <a:rPr lang="en-US" altLang="ko-KR" sz="1800" i="1">
                              <a:latin typeface="Cambria Math" panose="02040503050406030204" pitchFamily="18" charset="0"/>
                              <a:ea typeface="Gulim" pitchFamily="34" charset="-127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sz="1800" i="1">
                                  <a:latin typeface="Cambria Math" panose="02040503050406030204" pitchFamily="18" charset="0"/>
                                  <a:ea typeface="Gulim" pitchFamily="34" charset="-127"/>
                                </a:rPr>
                              </m:ctrlPr>
                            </m:sSubPr>
                            <m:e>
                              <m:r>
                                <a:rPr lang="en-US" altLang="ko-KR" sz="1800" b="0" i="1" smtClean="0">
                                  <a:latin typeface="Cambria Math"/>
                                  <a:ea typeface="Gulim" pitchFamily="34" charset="-127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ko-KR" sz="1800" i="1">
                                  <a:latin typeface="Cambria Math"/>
                                  <a:ea typeface="Gulim" pitchFamily="34" charset="-127"/>
                                </a:rPr>
                                <m:t>1</m:t>
                              </m:r>
                            </m:sub>
                          </m:sSub>
                        </m:e>
                        <m:e>
                          <m:r>
                            <a:rPr lang="en-US" altLang="ko-KR" sz="1800" i="1">
                              <a:latin typeface="Cambria Math"/>
                              <a:ea typeface="Gulim" pitchFamily="34" charset="-127"/>
                            </a:rPr>
                            <m:t>𝑏</m:t>
                          </m:r>
                          <m:d>
                            <m:dPr>
                              <m:ctrlPr>
                                <a:rPr lang="en-US" altLang="ko-KR" sz="1800" i="1">
                                  <a:latin typeface="Cambria Math" panose="02040503050406030204" pitchFamily="18" charset="0"/>
                                  <a:ea typeface="Gulim" pitchFamily="34" charset="-127"/>
                                </a:rPr>
                              </m:ctrlPr>
                            </m:dPr>
                            <m:e>
                              <m:r>
                                <a:rPr lang="en-US" altLang="ko-KR" sz="1800" b="0" i="1" smtClean="0">
                                  <a:latin typeface="Cambria Math"/>
                                  <a:ea typeface="Gulim" pitchFamily="34" charset="-127"/>
                                </a:rPr>
                                <m:t>𝑋</m:t>
                              </m:r>
                            </m:e>
                          </m:d>
                          <m:r>
                            <a:rPr lang="en-US" altLang="ko-KR" sz="1800" b="0" i="1" smtClean="0">
                              <a:latin typeface="Cambria Math"/>
                              <a:ea typeface="Gulim" pitchFamily="34" charset="-127"/>
                            </a:rPr>
                            <m:t>,</m:t>
                          </m:r>
                          <m:r>
                            <a:rPr lang="en-US" altLang="ko-KR" sz="1800" b="0" i="1" smtClean="0">
                              <a:latin typeface="Cambria Math"/>
                              <a:ea typeface="Gulim" pitchFamily="34" charset="-127"/>
                            </a:rPr>
                            <m:t>𝑇</m:t>
                          </m:r>
                          <m:r>
                            <a:rPr lang="en-US" altLang="ko-KR" sz="1800" i="1">
                              <a:latin typeface="Cambria Math"/>
                              <a:ea typeface="Gulim" pitchFamily="34" charset="-127"/>
                            </a:rPr>
                            <m:t>=1</m:t>
                          </m:r>
                        </m:e>
                      </m:d>
                      <m:r>
                        <a:rPr lang="en-US" altLang="ko-KR" sz="1800" i="1">
                          <a:latin typeface="Cambria Math"/>
                          <a:ea typeface="Gulim" pitchFamily="34" charset="-127"/>
                        </a:rPr>
                        <m:t>−</m:t>
                      </m:r>
                      <m:r>
                        <a:rPr lang="en-US" altLang="ko-KR" sz="1800" i="1">
                          <a:latin typeface="Cambria Math"/>
                          <a:ea typeface="Gulim" pitchFamily="34" charset="-127"/>
                        </a:rPr>
                        <m:t>𝐸</m:t>
                      </m:r>
                      <m:d>
                        <m:dPr>
                          <m:ctrlPr>
                            <a:rPr lang="en-US" altLang="ko-KR" sz="1800" i="1">
                              <a:latin typeface="Cambria Math" panose="02040503050406030204" pitchFamily="18" charset="0"/>
                              <a:ea typeface="Gulim" pitchFamily="34" charset="-127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sz="1800" i="1">
                                  <a:latin typeface="Cambria Math" panose="02040503050406030204" pitchFamily="18" charset="0"/>
                                  <a:ea typeface="Gulim" pitchFamily="34" charset="-127"/>
                                </a:rPr>
                              </m:ctrlPr>
                            </m:sSubPr>
                            <m:e>
                              <m:r>
                                <a:rPr lang="en-US" altLang="ko-KR" sz="1800" b="0" i="1" smtClean="0">
                                  <a:latin typeface="Cambria Math"/>
                                  <a:ea typeface="Gulim" pitchFamily="34" charset="-127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ko-KR" sz="1800" i="1">
                                  <a:latin typeface="Cambria Math"/>
                                  <a:ea typeface="Gulim" pitchFamily="34" charset="-127"/>
                                </a:rPr>
                                <m:t>0</m:t>
                              </m:r>
                            </m:sub>
                          </m:sSub>
                        </m:e>
                        <m:e>
                          <m:r>
                            <a:rPr lang="en-US" altLang="ko-KR" sz="1800" i="1">
                              <a:latin typeface="Cambria Math"/>
                              <a:ea typeface="Gulim" pitchFamily="34" charset="-127"/>
                            </a:rPr>
                            <m:t>𝑏</m:t>
                          </m:r>
                          <m:d>
                            <m:dPr>
                              <m:ctrlPr>
                                <a:rPr lang="en-US" altLang="ko-KR" sz="1800" i="1">
                                  <a:latin typeface="Cambria Math" panose="02040503050406030204" pitchFamily="18" charset="0"/>
                                  <a:ea typeface="Gulim" pitchFamily="34" charset="-127"/>
                                </a:rPr>
                              </m:ctrlPr>
                            </m:dPr>
                            <m:e>
                              <m:r>
                                <a:rPr lang="en-US" altLang="ko-KR" sz="1800" b="0" i="1" smtClean="0">
                                  <a:latin typeface="Cambria Math"/>
                                  <a:ea typeface="Gulim" pitchFamily="34" charset="-127"/>
                                </a:rPr>
                                <m:t>𝑋</m:t>
                              </m:r>
                            </m:e>
                          </m:d>
                          <m:r>
                            <a:rPr lang="en-US" altLang="ko-KR" sz="1800" i="1">
                              <a:latin typeface="Cambria Math"/>
                              <a:ea typeface="Gulim" pitchFamily="34" charset="-127"/>
                            </a:rPr>
                            <m:t>,</m:t>
                          </m:r>
                          <m:r>
                            <a:rPr lang="en-US" altLang="ko-KR" sz="1800" b="0" i="1" smtClean="0">
                              <a:latin typeface="Cambria Math"/>
                              <a:ea typeface="Gulim" pitchFamily="34" charset="-127"/>
                            </a:rPr>
                            <m:t>𝑇</m:t>
                          </m:r>
                          <m:r>
                            <a:rPr lang="en-US" altLang="ko-KR" sz="1800" i="1">
                              <a:latin typeface="Cambria Math"/>
                              <a:ea typeface="Gulim" pitchFamily="34" charset="-127"/>
                            </a:rPr>
                            <m:t>=0</m:t>
                          </m:r>
                        </m:e>
                      </m:d>
                      <m:r>
                        <a:rPr lang="en-US" altLang="ko-KR" sz="1800" i="1">
                          <a:latin typeface="Cambria Math"/>
                          <a:ea typeface="Gulim" pitchFamily="34" charset="-127"/>
                        </a:rPr>
                        <m:t>=</m:t>
                      </m:r>
                      <m:sSub>
                        <m:sSubPr>
                          <m:ctrlPr>
                            <a:rPr lang="en-US" altLang="ko-KR" sz="1800" i="1">
                              <a:latin typeface="Cambria Math" panose="02040503050406030204" pitchFamily="18" charset="0"/>
                              <a:ea typeface="Gulim" pitchFamily="34" charset="-127"/>
                            </a:rPr>
                          </m:ctrlPr>
                        </m:sSubPr>
                        <m:e>
                          <m:r>
                            <a:rPr lang="en-US" altLang="ko-KR" sz="1800" i="1">
                              <a:latin typeface="Cambria Math"/>
                              <a:ea typeface="Gulim" pitchFamily="34" charset="-127"/>
                            </a:rPr>
                            <m:t>𝐸</m:t>
                          </m:r>
                        </m:e>
                        <m:sub>
                          <m:r>
                            <a:rPr lang="en-US" altLang="ko-KR" sz="1800" i="1">
                              <a:latin typeface="Cambria Math"/>
                              <a:ea typeface="Gulim" pitchFamily="34" charset="-127"/>
                            </a:rPr>
                            <m:t>𝑏</m:t>
                          </m:r>
                          <m:r>
                            <a:rPr lang="en-US" altLang="ko-KR" sz="1800" i="1">
                              <a:latin typeface="Cambria Math"/>
                              <a:ea typeface="Gulim" pitchFamily="34" charset="-127"/>
                            </a:rPr>
                            <m:t>(</m:t>
                          </m:r>
                          <m:r>
                            <a:rPr lang="en-US" altLang="ko-KR" sz="1800" b="0" i="1" smtClean="0">
                              <a:latin typeface="Cambria Math"/>
                              <a:ea typeface="Gulim" pitchFamily="34" charset="-127"/>
                            </a:rPr>
                            <m:t>𝑋</m:t>
                          </m:r>
                          <m:r>
                            <a:rPr lang="en-US" altLang="ko-KR" sz="1800" i="1">
                              <a:latin typeface="Cambria Math"/>
                              <a:ea typeface="Gulim" pitchFamily="34" charset="-127"/>
                            </a:rPr>
                            <m:t>)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ko-KR" sz="1800" i="1">
                              <a:latin typeface="Cambria Math" panose="02040503050406030204" pitchFamily="18" charset="0"/>
                              <a:ea typeface="Gulim" pitchFamily="34" charset="-127"/>
                            </a:rPr>
                          </m:ctrlPr>
                        </m:dPr>
                        <m:e>
                          <m:r>
                            <a:rPr lang="en-US" altLang="ko-KR" sz="1800" i="1">
                              <a:latin typeface="Cambria Math"/>
                              <a:ea typeface="Gulim" pitchFamily="34" charset="-127"/>
                            </a:rPr>
                            <m:t>𝐸</m:t>
                          </m:r>
                          <m:d>
                            <m:dPr>
                              <m:ctrlPr>
                                <a:rPr lang="en-US" altLang="ko-KR" sz="1800" i="1">
                                  <a:latin typeface="Cambria Math" panose="02040503050406030204" pitchFamily="18" charset="0"/>
                                  <a:ea typeface="Gulim" pitchFamily="34" charset="-127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ko-KR" sz="1800" i="1">
                                      <a:latin typeface="Cambria Math" panose="02040503050406030204" pitchFamily="18" charset="0"/>
                                      <a:ea typeface="Gulim" pitchFamily="34" charset="-127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800" b="0" i="1" smtClean="0">
                                      <a:latin typeface="Cambria Math"/>
                                      <a:ea typeface="Gulim" pitchFamily="34" charset="-127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altLang="ko-KR" sz="1800" i="1">
                                      <a:latin typeface="Cambria Math"/>
                                      <a:ea typeface="Gulim" pitchFamily="34" charset="-127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altLang="ko-KR" sz="1800" i="1">
                                  <a:latin typeface="Cambria Math"/>
                                  <a:ea typeface="Gulim" pitchFamily="34" charset="-127"/>
                                </a:rPr>
                                <m:t>𝑏</m:t>
                              </m:r>
                              <m:d>
                                <m:dPr>
                                  <m:ctrlPr>
                                    <a:rPr lang="en-US" altLang="ko-KR" sz="1800" i="1">
                                      <a:latin typeface="Cambria Math" panose="02040503050406030204" pitchFamily="18" charset="0"/>
                                      <a:ea typeface="Gulim" pitchFamily="34" charset="-127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sz="1800" b="0" i="1" smtClean="0">
                                      <a:latin typeface="Cambria Math"/>
                                      <a:ea typeface="Gulim" pitchFamily="34" charset="-127"/>
                                    </a:rPr>
                                    <m:t>𝑋</m:t>
                                  </m:r>
                                </m:e>
                              </m:d>
                              <m:r>
                                <a:rPr lang="en-US" altLang="ko-KR" sz="1800" i="1">
                                  <a:latin typeface="Cambria Math"/>
                                  <a:ea typeface="Gulim" pitchFamily="34" charset="-127"/>
                                </a:rPr>
                                <m:t>,</m:t>
                              </m:r>
                              <m:r>
                                <a:rPr lang="en-US" altLang="ko-KR" sz="1800" b="0" i="1" smtClean="0">
                                  <a:latin typeface="Cambria Math"/>
                                  <a:ea typeface="Gulim" pitchFamily="34" charset="-127"/>
                                </a:rPr>
                                <m:t>𝑇</m:t>
                              </m:r>
                              <m:r>
                                <a:rPr lang="en-US" altLang="ko-KR" sz="1800" i="1">
                                  <a:latin typeface="Cambria Math"/>
                                  <a:ea typeface="Gulim" pitchFamily="34" charset="-127"/>
                                </a:rPr>
                                <m:t>=1</m:t>
                              </m:r>
                            </m:e>
                          </m:d>
                          <m:r>
                            <a:rPr lang="en-US" altLang="ko-KR" sz="1800" i="1">
                              <a:latin typeface="Cambria Math"/>
                              <a:ea typeface="Gulim" pitchFamily="34" charset="-127"/>
                            </a:rPr>
                            <m:t>−</m:t>
                          </m:r>
                          <m:r>
                            <a:rPr lang="en-US" altLang="ko-KR" sz="1800" i="1">
                              <a:latin typeface="Cambria Math"/>
                              <a:ea typeface="Gulim" pitchFamily="34" charset="-127"/>
                            </a:rPr>
                            <m:t>𝐸</m:t>
                          </m:r>
                          <m:d>
                            <m:dPr>
                              <m:ctrlPr>
                                <a:rPr lang="en-US" altLang="ko-KR" sz="1800" i="1">
                                  <a:latin typeface="Cambria Math" panose="02040503050406030204" pitchFamily="18" charset="0"/>
                                  <a:ea typeface="Gulim" pitchFamily="34" charset="-127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ko-KR" sz="1800" i="1">
                                      <a:latin typeface="Cambria Math" panose="02040503050406030204" pitchFamily="18" charset="0"/>
                                      <a:ea typeface="Gulim" pitchFamily="34" charset="-127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800" b="0" i="1" smtClean="0">
                                      <a:latin typeface="Cambria Math"/>
                                      <a:ea typeface="Gulim" pitchFamily="34" charset="-127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altLang="ko-KR" sz="1800" i="1">
                                      <a:latin typeface="Cambria Math"/>
                                      <a:ea typeface="Gulim" pitchFamily="34" charset="-127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altLang="ko-KR" sz="1800" i="1">
                                  <a:latin typeface="Cambria Math"/>
                                  <a:ea typeface="Gulim" pitchFamily="34" charset="-127"/>
                                </a:rPr>
                                <m:t>𝑏</m:t>
                              </m:r>
                              <m:d>
                                <m:dPr>
                                  <m:ctrlPr>
                                    <a:rPr lang="en-US" altLang="ko-KR" sz="1800" i="1">
                                      <a:latin typeface="Cambria Math" panose="02040503050406030204" pitchFamily="18" charset="0"/>
                                      <a:ea typeface="Gulim" pitchFamily="34" charset="-127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sz="1800" b="0" i="1" smtClean="0">
                                      <a:latin typeface="Cambria Math"/>
                                      <a:ea typeface="Gulim" pitchFamily="34" charset="-127"/>
                                    </a:rPr>
                                    <m:t>𝑋</m:t>
                                  </m:r>
                                </m:e>
                              </m:d>
                              <m:r>
                                <a:rPr lang="en-US" altLang="ko-KR" sz="1800" i="1">
                                  <a:latin typeface="Cambria Math"/>
                                  <a:ea typeface="Gulim" pitchFamily="34" charset="-127"/>
                                </a:rPr>
                                <m:t>,</m:t>
                              </m:r>
                              <m:r>
                                <a:rPr lang="en-US" altLang="ko-KR" sz="1800" b="0" i="1" smtClean="0">
                                  <a:latin typeface="Cambria Math"/>
                                  <a:ea typeface="Gulim" pitchFamily="34" charset="-127"/>
                                </a:rPr>
                                <m:t>𝑇</m:t>
                              </m:r>
                              <m:r>
                                <a:rPr lang="en-US" altLang="ko-KR" sz="1800" i="1">
                                  <a:latin typeface="Cambria Math"/>
                                  <a:ea typeface="Gulim" pitchFamily="34" charset="-127"/>
                                </a:rPr>
                                <m:t>=0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altLang="ko-KR" sz="1800" i="1" dirty="0">
                  <a:latin typeface="Arial" pitchFamily="34" charset="0"/>
                  <a:ea typeface="Gulim" pitchFamily="34" charset="-127"/>
                </a:endParaRPr>
              </a:p>
              <a:p>
                <a:pPr marL="320040" lvl="1" indent="0">
                  <a:lnSpc>
                    <a:spcPct val="85000"/>
                  </a:lnSpc>
                  <a:spcBef>
                    <a:spcPts val="600"/>
                  </a:spcBef>
                  <a:buNone/>
                </a:pPr>
                <a:r>
                  <a:rPr lang="en-US" altLang="ko-KR" sz="1800" i="1" dirty="0">
                    <a:latin typeface="Arial" pitchFamily="34" charset="0"/>
                    <a:ea typeface="Gulim" pitchFamily="34" charset="-127"/>
                  </a:rPr>
                  <a:t>			</a:t>
                </a:r>
                <a:r>
                  <a:rPr lang="en-US" altLang="ko-KR" sz="1800" dirty="0">
                    <a:ea typeface="Gulim" pitchFamily="34" charset="-127"/>
                  </a:rPr>
                  <a:t>          </a:t>
                </a:r>
              </a:p>
              <a:p>
                <a:pPr marL="320040" lvl="1" indent="0">
                  <a:lnSpc>
                    <a:spcPct val="85000"/>
                  </a:lnSpc>
                  <a:spcBef>
                    <a:spcPts val="600"/>
                  </a:spcBef>
                  <a:buNone/>
                </a:pPr>
                <a:r>
                  <a:rPr lang="en-US" altLang="ko-KR" sz="1800" dirty="0">
                    <a:ea typeface="Gulim" pitchFamily="34" charset="-127"/>
                  </a:rPr>
                  <a:t>				   </a:t>
                </a:r>
                <a14:m>
                  <m:oMath xmlns:m="http://schemas.openxmlformats.org/officeDocument/2006/math">
                    <m:r>
                      <a:rPr lang="en-US" altLang="ko-KR" sz="1800" i="1">
                        <a:latin typeface="Cambria Math"/>
                        <a:ea typeface="Gulim" pitchFamily="34" charset="-127"/>
                      </a:rPr>
                      <m:t>=</m:t>
                    </m:r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  <a:ea typeface="Gulim" pitchFamily="34" charset="-127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/>
                            <a:ea typeface="Gulim" pitchFamily="34" charset="-127"/>
                          </a:rPr>
                          <m:t>𝐸</m:t>
                        </m:r>
                      </m:e>
                      <m:sub>
                        <m:r>
                          <a:rPr lang="en-US" altLang="ko-KR" sz="1800" i="1">
                            <a:latin typeface="Cambria Math"/>
                            <a:ea typeface="Gulim" pitchFamily="34" charset="-127"/>
                          </a:rPr>
                          <m:t>𝑏</m:t>
                        </m:r>
                        <m:r>
                          <a:rPr lang="en-US" altLang="ko-KR" sz="1800" i="1">
                            <a:latin typeface="Cambria Math"/>
                            <a:ea typeface="Gulim" pitchFamily="34" charset="-127"/>
                          </a:rPr>
                          <m:t>(</m:t>
                        </m:r>
                        <m:r>
                          <a:rPr lang="en-US" altLang="ko-KR" sz="1800" b="0" i="1" smtClean="0">
                            <a:latin typeface="Cambria Math"/>
                            <a:ea typeface="Gulim" pitchFamily="34" charset="-127"/>
                          </a:rPr>
                          <m:t>𝑋</m:t>
                        </m:r>
                        <m:r>
                          <a:rPr lang="en-US" altLang="ko-KR" sz="1800" i="1">
                            <a:latin typeface="Cambria Math"/>
                            <a:ea typeface="Gulim" pitchFamily="34" charset="-127"/>
                          </a:rPr>
                          <m:t>)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altLang="ko-KR" sz="1800" i="1">
                            <a:latin typeface="Cambria Math" panose="02040503050406030204" pitchFamily="18" charset="0"/>
                            <a:ea typeface="Gulim" pitchFamily="34" charset="-127"/>
                          </a:rPr>
                        </m:ctrlPr>
                      </m:dPr>
                      <m:e>
                        <m:r>
                          <a:rPr lang="en-US" altLang="ko-KR" sz="1800" i="1">
                            <a:latin typeface="Cambria Math"/>
                            <a:ea typeface="Gulim" pitchFamily="34" charset="-127"/>
                          </a:rPr>
                          <m:t>𝐸</m:t>
                        </m:r>
                        <m:d>
                          <m:dPr>
                            <m:ctrlPr>
                              <a:rPr lang="en-US" altLang="ko-KR" sz="1800" i="1">
                                <a:latin typeface="Cambria Math" panose="02040503050406030204" pitchFamily="18" charset="0"/>
                                <a:ea typeface="Gulim" pitchFamily="34" charset="-127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ko-KR" sz="1800" i="1">
                                    <a:latin typeface="Cambria Math" panose="02040503050406030204" pitchFamily="18" charset="0"/>
                                    <a:ea typeface="Gulim" pitchFamily="34" charset="-127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800" b="0" i="1" smtClean="0">
                                    <a:latin typeface="Cambria Math"/>
                                    <a:ea typeface="Gulim" pitchFamily="34" charset="-127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US" altLang="ko-KR" sz="1800" i="1">
                                    <a:latin typeface="Cambria Math"/>
                                    <a:ea typeface="Gulim" pitchFamily="34" charset="-127"/>
                                  </a:rPr>
                                  <m:t>1</m:t>
                                </m:r>
                              </m:sub>
                            </m:sSub>
                          </m:e>
                          <m:e>
                            <m:r>
                              <a:rPr lang="en-US" altLang="ko-KR" sz="1800" i="1">
                                <a:latin typeface="Cambria Math"/>
                                <a:ea typeface="Gulim" pitchFamily="34" charset="-127"/>
                              </a:rPr>
                              <m:t>𝑏</m:t>
                            </m:r>
                            <m:d>
                              <m:dPr>
                                <m:ctrlPr>
                                  <a:rPr lang="en-US" altLang="ko-KR" sz="1800" i="1">
                                    <a:latin typeface="Cambria Math" panose="02040503050406030204" pitchFamily="18" charset="0"/>
                                    <a:ea typeface="Gulim" pitchFamily="34" charset="-127"/>
                                  </a:rPr>
                                </m:ctrlPr>
                              </m:dPr>
                              <m:e>
                                <m:r>
                                  <a:rPr lang="en-US" altLang="ko-KR" sz="1800" b="0" i="1" smtClean="0">
                                    <a:latin typeface="Cambria Math"/>
                                    <a:ea typeface="Gulim" pitchFamily="34" charset="-127"/>
                                  </a:rPr>
                                  <m:t>𝑋</m:t>
                                </m:r>
                              </m:e>
                            </m:d>
                          </m:e>
                        </m:d>
                        <m:r>
                          <a:rPr lang="en-US" altLang="ko-KR" sz="1800" i="1">
                            <a:latin typeface="Cambria Math"/>
                            <a:ea typeface="Gulim" pitchFamily="34" charset="-127"/>
                          </a:rPr>
                          <m:t>−</m:t>
                        </m:r>
                        <m:r>
                          <a:rPr lang="en-US" altLang="ko-KR" sz="1800" i="1">
                            <a:latin typeface="Cambria Math"/>
                            <a:ea typeface="Gulim" pitchFamily="34" charset="-127"/>
                          </a:rPr>
                          <m:t>𝐸</m:t>
                        </m:r>
                        <m:d>
                          <m:dPr>
                            <m:ctrlPr>
                              <a:rPr lang="en-US" altLang="ko-KR" sz="1800" i="1">
                                <a:latin typeface="Cambria Math" panose="02040503050406030204" pitchFamily="18" charset="0"/>
                                <a:ea typeface="Gulim" pitchFamily="34" charset="-127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ko-KR" sz="1800" i="1">
                                    <a:latin typeface="Cambria Math" panose="02040503050406030204" pitchFamily="18" charset="0"/>
                                    <a:ea typeface="Gulim" pitchFamily="34" charset="-127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800" b="0" i="1" smtClean="0">
                                    <a:latin typeface="Cambria Math"/>
                                    <a:ea typeface="Gulim" pitchFamily="34" charset="-127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US" altLang="ko-KR" sz="1800" i="1">
                                    <a:latin typeface="Cambria Math"/>
                                    <a:ea typeface="Gulim" pitchFamily="34" charset="-127"/>
                                  </a:rPr>
                                  <m:t>0</m:t>
                                </m:r>
                              </m:sub>
                            </m:sSub>
                          </m:e>
                          <m:e>
                            <m:r>
                              <a:rPr lang="en-US" altLang="ko-KR" sz="1800" i="1">
                                <a:latin typeface="Cambria Math"/>
                                <a:ea typeface="Gulim" pitchFamily="34" charset="-127"/>
                              </a:rPr>
                              <m:t>𝑏</m:t>
                            </m:r>
                            <m:d>
                              <m:dPr>
                                <m:ctrlPr>
                                  <a:rPr lang="en-US" altLang="ko-KR" sz="1800" i="1">
                                    <a:latin typeface="Cambria Math" panose="02040503050406030204" pitchFamily="18" charset="0"/>
                                    <a:ea typeface="Gulim" pitchFamily="34" charset="-127"/>
                                  </a:rPr>
                                </m:ctrlPr>
                              </m:dPr>
                              <m:e>
                                <m:r>
                                  <a:rPr lang="en-US" altLang="ko-KR" sz="1800" b="0" i="1" smtClean="0">
                                    <a:latin typeface="Cambria Math"/>
                                    <a:ea typeface="Gulim" pitchFamily="34" charset="-127"/>
                                  </a:rPr>
                                  <m:t>𝑋</m:t>
                                </m:r>
                              </m:e>
                            </m:d>
                          </m:e>
                        </m:d>
                      </m:e>
                    </m:d>
                  </m:oMath>
                </a14:m>
                <a:r>
                  <a:rPr lang="en-US" altLang="ko-KR" sz="1800" i="1" dirty="0">
                    <a:latin typeface="Arial" pitchFamily="34" charset="0"/>
                    <a:ea typeface="Gulim" pitchFamily="34" charset="-127"/>
                  </a:rPr>
                  <a:t>					        </a:t>
                </a:r>
                <a:r>
                  <a:rPr lang="en-US" altLang="ko-KR" sz="1800" dirty="0">
                    <a:ea typeface="Gulim" pitchFamily="34" charset="-127"/>
                  </a:rPr>
                  <a:t> </a:t>
                </a:r>
              </a:p>
              <a:p>
                <a:pPr marL="320040" lvl="1" indent="0">
                  <a:lnSpc>
                    <a:spcPct val="85000"/>
                  </a:lnSpc>
                  <a:spcBef>
                    <a:spcPts val="600"/>
                  </a:spcBef>
                  <a:buNone/>
                </a:pPr>
                <a:r>
                  <a:rPr lang="en-US" altLang="ko-KR" sz="1800" dirty="0">
                    <a:ea typeface="Gulim" pitchFamily="34" charset="-127"/>
                  </a:rPr>
                  <a:t>				   </a:t>
                </a:r>
                <a14:m>
                  <m:oMath xmlns:m="http://schemas.openxmlformats.org/officeDocument/2006/math">
                    <m:r>
                      <a:rPr lang="en-US" altLang="ko-KR" sz="1800" i="1">
                        <a:latin typeface="Cambria Math"/>
                        <a:ea typeface="Gulim" pitchFamily="34" charset="-127"/>
                      </a:rPr>
                      <m:t>=</m:t>
                    </m:r>
                    <m:r>
                      <a:rPr lang="en-US" altLang="ko-KR" sz="1800" i="1">
                        <a:latin typeface="Cambria Math"/>
                        <a:ea typeface="Gulim" pitchFamily="34" charset="-127"/>
                      </a:rPr>
                      <m:t>𝐸</m:t>
                    </m:r>
                    <m:r>
                      <a:rPr lang="en-US" altLang="ko-KR" sz="1800" i="1">
                        <a:latin typeface="Cambria Math"/>
                        <a:ea typeface="Gulim" pitchFamily="34" charset="-127"/>
                      </a:rPr>
                      <m:t>(</m:t>
                    </m:r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  <a:ea typeface="Gulim" pitchFamily="34" charset="-127"/>
                          </a:rPr>
                        </m:ctrlPr>
                      </m:sSubPr>
                      <m:e>
                        <m:r>
                          <a:rPr lang="en-US" altLang="ko-KR" sz="1800" b="0" i="1" smtClean="0">
                            <a:latin typeface="Cambria Math"/>
                            <a:ea typeface="Gulim" pitchFamily="34" charset="-127"/>
                          </a:rPr>
                          <m:t>𝑌</m:t>
                        </m:r>
                      </m:e>
                      <m:sub>
                        <m:r>
                          <a:rPr lang="en-US" altLang="ko-KR" sz="1800" i="1">
                            <a:latin typeface="Cambria Math"/>
                            <a:ea typeface="Gulim" pitchFamily="34" charset="-127"/>
                          </a:rPr>
                          <m:t>1</m:t>
                        </m:r>
                      </m:sub>
                    </m:sSub>
                    <m:r>
                      <a:rPr lang="en-US" altLang="ko-KR" sz="1800" i="1">
                        <a:latin typeface="Cambria Math"/>
                        <a:ea typeface="Gulim" pitchFamily="34" charset="-127"/>
                      </a:rPr>
                      <m:t>)−</m:t>
                    </m:r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  <a:ea typeface="Gulim" pitchFamily="34" charset="-127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/>
                            <a:ea typeface="Gulim" pitchFamily="34" charset="-127"/>
                          </a:rPr>
                          <m:t>𝐸</m:t>
                        </m:r>
                        <m:r>
                          <a:rPr lang="en-US" altLang="ko-KR" sz="1800" i="1">
                            <a:latin typeface="Cambria Math"/>
                            <a:ea typeface="Gulim" pitchFamily="34" charset="-127"/>
                          </a:rPr>
                          <m:t>(</m:t>
                        </m:r>
                        <m:r>
                          <a:rPr lang="en-US" altLang="ko-KR" sz="1800" b="0" i="1" smtClean="0">
                            <a:latin typeface="Cambria Math"/>
                            <a:ea typeface="Gulim" pitchFamily="34" charset="-127"/>
                          </a:rPr>
                          <m:t>𝑌</m:t>
                        </m:r>
                      </m:e>
                      <m:sub>
                        <m:r>
                          <a:rPr lang="en-US" altLang="ko-KR" sz="1800" i="1">
                            <a:latin typeface="Cambria Math"/>
                            <a:ea typeface="Gulim" pitchFamily="34" charset="-127"/>
                          </a:rPr>
                          <m:t>0</m:t>
                        </m:r>
                      </m:sub>
                    </m:sSub>
                    <m:r>
                      <a:rPr lang="en-US" altLang="ko-KR" sz="1800" i="1">
                        <a:latin typeface="Cambria Math"/>
                        <a:ea typeface="Gulim" pitchFamily="34" charset="-127"/>
                      </a:rPr>
                      <m:t>)</m:t>
                    </m:r>
                  </m:oMath>
                </a14:m>
                <a:endParaRPr lang="en-US" altLang="ko-KR" sz="1800" i="1" dirty="0">
                  <a:latin typeface="Arial" pitchFamily="34" charset="0"/>
                  <a:ea typeface="Gulim" pitchFamily="34" charset="-127"/>
                </a:endParaRPr>
              </a:p>
              <a:p>
                <a:pPr marL="320040" lvl="1" indent="0">
                  <a:lnSpc>
                    <a:spcPct val="85000"/>
                  </a:lnSpc>
                  <a:spcBef>
                    <a:spcPts val="600"/>
                  </a:spcBef>
                  <a:buNone/>
                </a:pPr>
                <a:endParaRPr lang="en-US" altLang="ko-KR" sz="1800" i="1" dirty="0">
                  <a:latin typeface="Arial" pitchFamily="34" charset="0"/>
                  <a:ea typeface="Gulim" pitchFamily="34" charset="-127"/>
                </a:endParaRPr>
              </a:p>
              <a:p>
                <a:pPr marL="4763" lvl="1" indent="0" fontAlgn="auto">
                  <a:lnSpc>
                    <a:spcPct val="85000"/>
                  </a:lnSpc>
                  <a:spcBef>
                    <a:spcPts val="600"/>
                  </a:spcBef>
                  <a:spcAft>
                    <a:spcPts val="0"/>
                  </a:spcAft>
                  <a:buNone/>
                </a:pPr>
                <a:endParaRPr lang="en-US" altLang="ko-KR" sz="2000" dirty="0">
                  <a:latin typeface="Arial" pitchFamily="34" charset="0"/>
                  <a:ea typeface="Gulim" pitchFamily="34" charset="-127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22" y="1097922"/>
                <a:ext cx="8715944" cy="5070865"/>
              </a:xfrm>
              <a:prstGeom prst="rect">
                <a:avLst/>
              </a:prstGeom>
              <a:blipFill rotWithShape="1">
                <a:blip r:embed="rId3"/>
                <a:stretch>
                  <a:fillRect l="-560" t="-1923" r="-4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887228"/>
      </p:ext>
    </p:extLst>
  </p:cSld>
  <p:clrMapOvr>
    <a:masterClrMapping/>
  </p:clrMapOvr>
  <p:transition advTm="47665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15.2|1.9|26.9|12.6|30.9|51.6|5.6|7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600000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56801</TotalTime>
  <Words>1562</Words>
  <Application>Microsoft Office PowerPoint</Application>
  <PresentationFormat>On-screen Show (4:3)</PresentationFormat>
  <Paragraphs>294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Cambria Math</vt:lpstr>
      <vt:lpstr>Franklin Gothic Book</vt:lpstr>
      <vt:lpstr>Helvetica</vt:lpstr>
      <vt:lpstr>Perpetua</vt:lpstr>
      <vt:lpstr>Wingdings 2</vt:lpstr>
      <vt:lpstr>Equity</vt:lpstr>
      <vt:lpstr>Propensity Score Matching A Primer in R</vt:lpstr>
      <vt:lpstr>Outline</vt:lpstr>
      <vt:lpstr>Problem</vt:lpstr>
      <vt:lpstr>Problem</vt:lpstr>
      <vt:lpstr>Problem</vt:lpstr>
      <vt:lpstr>Problem</vt:lpstr>
      <vt:lpstr>Theory</vt:lpstr>
      <vt:lpstr>Theory</vt:lpstr>
      <vt:lpstr>Theory</vt:lpstr>
      <vt:lpstr>Theory</vt:lpstr>
      <vt:lpstr>Two-Step Approach</vt:lpstr>
      <vt:lpstr>Implementation in R</vt:lpstr>
      <vt:lpstr>Implementation in R</vt:lpstr>
      <vt:lpstr>Implementation in R</vt:lpstr>
      <vt:lpstr>Implementation in R</vt:lpstr>
      <vt:lpstr>Example 1</vt:lpstr>
      <vt:lpstr>Example 1</vt:lpstr>
      <vt:lpstr>Example 2</vt:lpstr>
      <vt:lpstr>Example 2</vt:lpstr>
      <vt:lpstr>Example 3</vt:lpstr>
      <vt:lpstr>Example 3</vt:lpstr>
      <vt:lpstr>Example 3</vt:lpstr>
      <vt:lpstr>Example 3</vt:lpstr>
      <vt:lpstr>Example 3</vt:lpstr>
      <vt:lpstr>References</vt:lpstr>
      <vt:lpstr>Thank You!</vt:lpstr>
    </vt:vector>
  </TitlesOfParts>
  <Company>Medtronic,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brunnd1</dc:creator>
  <cp:lastModifiedBy>Kitsakos, Aliya</cp:lastModifiedBy>
  <cp:revision>2633</cp:revision>
  <cp:lastPrinted>2013-10-24T15:01:43Z</cp:lastPrinted>
  <dcterms:created xsi:type="dcterms:W3CDTF">2008-03-08T18:34:14Z</dcterms:created>
  <dcterms:modified xsi:type="dcterms:W3CDTF">2023-03-14T18:00:28Z</dcterms:modified>
</cp:coreProperties>
</file>